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257" r:id="rId3"/>
    <p:sldId id="258" r:id="rId4"/>
    <p:sldId id="390" r:id="rId5"/>
    <p:sldId id="262" r:id="rId6"/>
    <p:sldId id="266" r:id="rId7"/>
    <p:sldId id="278" r:id="rId8"/>
    <p:sldId id="273" r:id="rId9"/>
    <p:sldId id="27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309" r:id="rId22"/>
    <p:sldId id="389" r:id="rId23"/>
    <p:sldId id="323" r:id="rId24"/>
    <p:sldId id="331" r:id="rId25"/>
    <p:sldId id="332" r:id="rId26"/>
    <p:sldId id="333" r:id="rId27"/>
    <p:sldId id="382" r:id="rId28"/>
    <p:sldId id="383" r:id="rId29"/>
    <p:sldId id="260" r:id="rId30"/>
    <p:sldId id="261" r:id="rId31"/>
    <p:sldId id="384" r:id="rId32"/>
    <p:sldId id="385" r:id="rId33"/>
    <p:sldId id="264" r:id="rId34"/>
    <p:sldId id="259" r:id="rId35"/>
    <p:sldId id="325" r:id="rId36"/>
    <p:sldId id="343" r:id="rId37"/>
    <p:sldId id="263" r:id="rId38"/>
    <p:sldId id="265" r:id="rId39"/>
    <p:sldId id="386" r:id="rId40"/>
    <p:sldId id="267" r:id="rId41"/>
    <p:sldId id="268" r:id="rId42"/>
    <p:sldId id="269" r:id="rId43"/>
    <p:sldId id="270" r:id="rId44"/>
    <p:sldId id="276" r:id="rId45"/>
    <p:sldId id="271" r:id="rId46"/>
    <p:sldId id="272" r:id="rId47"/>
    <p:sldId id="387" r:id="rId48"/>
    <p:sldId id="388" r:id="rId49"/>
    <p:sldId id="311" r:id="rId50"/>
    <p:sldId id="341" r:id="rId51"/>
    <p:sldId id="359" r:id="rId52"/>
    <p:sldId id="360" r:id="rId53"/>
    <p:sldId id="361" r:id="rId54"/>
    <p:sldId id="362" r:id="rId55"/>
    <p:sldId id="363" r:id="rId56"/>
    <p:sldId id="368" r:id="rId57"/>
    <p:sldId id="369" r:id="rId58"/>
    <p:sldId id="379" r:id="rId59"/>
    <p:sldId id="358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51" autoAdjust="0"/>
    <p:restoredTop sz="94660"/>
  </p:normalViewPr>
  <p:slideViewPr>
    <p:cSldViewPr snapToGrid="0">
      <p:cViewPr varScale="1">
        <p:scale>
          <a:sx n="67" d="100"/>
          <a:sy n="67" d="100"/>
        </p:scale>
        <p:origin x="3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GYERMEKKULT&#218;RA\kult&#250;ra&#225;tad&#225;s%20v&#225;ltoz&#225;so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hu-HU" sz="2400" b="0" i="0" baseline="0">
                <a:effectLst/>
              </a:rPr>
              <a:t>Interneteléréssel rendelkező magyar háztartások aránya (%) </a:t>
            </a:r>
            <a:endParaRPr lang="hu-HU" sz="2400">
              <a:effectLst/>
            </a:endParaRPr>
          </a:p>
          <a:p>
            <a:pPr>
              <a:defRPr sz="2400"/>
            </a:pPr>
            <a:endParaRPr lang="hu-HU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2.1664246461185293E-2"/>
          <c:y val="0.19740487574166685"/>
          <c:w val="0.95667159706880411"/>
          <c:h val="0.69850320793234177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Munka1!$B$3:$P$3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Munka1!$B$4:$P$4</c:f>
              <c:numCache>
                <c:formatCode>General</c:formatCode>
                <c:ptCount val="15"/>
                <c:pt idx="0">
                  <c:v>31.6</c:v>
                </c:pt>
                <c:pt idx="1">
                  <c:v>37.700000000000003</c:v>
                </c:pt>
                <c:pt idx="2">
                  <c:v>46.6</c:v>
                </c:pt>
                <c:pt idx="3">
                  <c:v>53.4</c:v>
                </c:pt>
                <c:pt idx="4">
                  <c:v>58.4</c:v>
                </c:pt>
                <c:pt idx="5">
                  <c:v>63.2</c:v>
                </c:pt>
                <c:pt idx="6">
                  <c:v>66.8</c:v>
                </c:pt>
                <c:pt idx="7">
                  <c:v>69.7</c:v>
                </c:pt>
                <c:pt idx="8">
                  <c:v>73</c:v>
                </c:pt>
                <c:pt idx="9">
                  <c:v>75.599999999999994</c:v>
                </c:pt>
                <c:pt idx="10">
                  <c:v>79.2</c:v>
                </c:pt>
                <c:pt idx="11">
                  <c:v>82.4</c:v>
                </c:pt>
                <c:pt idx="12">
                  <c:v>83.3</c:v>
                </c:pt>
                <c:pt idx="13">
                  <c:v>86.3</c:v>
                </c:pt>
                <c:pt idx="14">
                  <c:v>87.6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E-44E3-9091-01E78DB6DC4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33950512"/>
        <c:axId val="233956088"/>
      </c:barChart>
      <c:catAx>
        <c:axId val="23395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hu-HU"/>
          </a:p>
        </c:txPr>
        <c:crossAx val="233956088"/>
        <c:crosses val="autoZero"/>
        <c:auto val="1"/>
        <c:lblAlgn val="ctr"/>
        <c:lblOffset val="100"/>
        <c:noMultiLvlLbl val="0"/>
      </c:catAx>
      <c:valAx>
        <c:axId val="233956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395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800"/>
              <a:t>Kultúraátadás összetevőnek változásai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2.0171457387796268E-2"/>
          <c:y val="0.20557925051035292"/>
          <c:w val="0.95562279374684822"/>
          <c:h val="0.5768879435937470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Munka1!$D$5</c:f>
              <c:strCache>
                <c:ptCount val="1"/>
                <c:pt idx="0">
                  <c:v>hagyományos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Munka1!$D$6:$D$34</c:f>
              <c:numCache>
                <c:formatCode>General</c:formatCode>
                <c:ptCount val="29"/>
                <c:pt idx="0">
                  <c:v>95</c:v>
                </c:pt>
                <c:pt idx="1">
                  <c:v>97</c:v>
                </c:pt>
                <c:pt idx="2">
                  <c:v>91</c:v>
                </c:pt>
                <c:pt idx="3">
                  <c:v>91.333333333333329</c:v>
                </c:pt>
                <c:pt idx="4">
                  <c:v>88</c:v>
                </c:pt>
                <c:pt idx="5">
                  <c:v>84.666666666666671</c:v>
                </c:pt>
                <c:pt idx="6">
                  <c:v>89</c:v>
                </c:pt>
                <c:pt idx="7">
                  <c:v>67.666666666666671</c:v>
                </c:pt>
                <c:pt idx="8">
                  <c:v>50</c:v>
                </c:pt>
                <c:pt idx="9">
                  <c:v>70.666666666666671</c:v>
                </c:pt>
                <c:pt idx="10">
                  <c:v>87.666666666666671</c:v>
                </c:pt>
                <c:pt idx="11">
                  <c:v>92.666666666666671</c:v>
                </c:pt>
                <c:pt idx="12">
                  <c:v>90.333333333333329</c:v>
                </c:pt>
                <c:pt idx="13">
                  <c:v>87.333333333333329</c:v>
                </c:pt>
                <c:pt idx="14">
                  <c:v>71.666666666666671</c:v>
                </c:pt>
                <c:pt idx="15">
                  <c:v>84.666666666666671</c:v>
                </c:pt>
                <c:pt idx="16">
                  <c:v>85.666666666666671</c:v>
                </c:pt>
                <c:pt idx="17">
                  <c:v>51</c:v>
                </c:pt>
                <c:pt idx="18">
                  <c:v>19</c:v>
                </c:pt>
                <c:pt idx="19">
                  <c:v>8</c:v>
                </c:pt>
                <c:pt idx="20">
                  <c:v>41.666666666666671</c:v>
                </c:pt>
                <c:pt idx="21">
                  <c:v>48.333333333333336</c:v>
                </c:pt>
                <c:pt idx="22">
                  <c:v>52.666666666666664</c:v>
                </c:pt>
                <c:pt idx="23">
                  <c:v>73.666666666666671</c:v>
                </c:pt>
                <c:pt idx="24">
                  <c:v>79</c:v>
                </c:pt>
                <c:pt idx="25">
                  <c:v>84.666666666666671</c:v>
                </c:pt>
                <c:pt idx="26">
                  <c:v>84.666666666666671</c:v>
                </c:pt>
                <c:pt idx="27">
                  <c:v>85</c:v>
                </c:pt>
                <c:pt idx="28">
                  <c:v>81.333333333333329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8-414E-AFE6-F0F2BE540274}"/>
            </c:ext>
          </c:extLst>
        </c:ser>
        <c:ser>
          <c:idx val="1"/>
          <c:order val="1"/>
          <c:tx>
            <c:strRef>
              <c:f>Munka1!$E$5</c:f>
              <c:strCache>
                <c:ptCount val="1"/>
                <c:pt idx="0">
                  <c:v>beépült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Munka1!$E$6:$E$34</c:f>
              <c:numCache>
                <c:formatCode>General</c:formatCode>
                <c:ptCount val="2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2.6666666666666714</c:v>
                </c:pt>
                <c:pt idx="4">
                  <c:v>2</c:v>
                </c:pt>
                <c:pt idx="5">
                  <c:v>3.3333333333333286</c:v>
                </c:pt>
                <c:pt idx="6">
                  <c:v>4</c:v>
                </c:pt>
                <c:pt idx="7">
                  <c:v>2.3333333333333286</c:v>
                </c:pt>
                <c:pt idx="8">
                  <c:v>10</c:v>
                </c:pt>
                <c:pt idx="9">
                  <c:v>13.333333333333329</c:v>
                </c:pt>
                <c:pt idx="10">
                  <c:v>5.3333333333333286</c:v>
                </c:pt>
                <c:pt idx="11">
                  <c:v>2.3333333333333286</c:v>
                </c:pt>
                <c:pt idx="12">
                  <c:v>1.6666666666666714</c:v>
                </c:pt>
                <c:pt idx="13">
                  <c:v>2.6666666666666714</c:v>
                </c:pt>
                <c:pt idx="14">
                  <c:v>3.3333333333333286</c:v>
                </c:pt>
                <c:pt idx="15">
                  <c:v>8.3333333333333286</c:v>
                </c:pt>
                <c:pt idx="16">
                  <c:v>2.3333333333333286</c:v>
                </c:pt>
                <c:pt idx="17">
                  <c:v>4</c:v>
                </c:pt>
                <c:pt idx="18">
                  <c:v>15</c:v>
                </c:pt>
                <c:pt idx="19">
                  <c:v>22</c:v>
                </c:pt>
                <c:pt idx="20">
                  <c:v>23.333333333333329</c:v>
                </c:pt>
                <c:pt idx="21">
                  <c:v>11.666666666666664</c:v>
                </c:pt>
                <c:pt idx="22">
                  <c:v>13.333333333333336</c:v>
                </c:pt>
                <c:pt idx="23">
                  <c:v>11.333333333333329</c:v>
                </c:pt>
                <c:pt idx="24">
                  <c:v>5</c:v>
                </c:pt>
                <c:pt idx="25">
                  <c:v>5.3333333333333286</c:v>
                </c:pt>
                <c:pt idx="26">
                  <c:v>3.3333333333333286</c:v>
                </c:pt>
                <c:pt idx="27">
                  <c:v>4</c:v>
                </c:pt>
                <c:pt idx="28">
                  <c:v>3.6666666666666714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D8-414E-AFE6-F0F2BE540274}"/>
            </c:ext>
          </c:extLst>
        </c:ser>
        <c:ser>
          <c:idx val="2"/>
          <c:order val="2"/>
          <c:tx>
            <c:strRef>
              <c:f>Munka1!$F$5</c:f>
              <c:strCache>
                <c:ptCount val="1"/>
                <c:pt idx="0">
                  <c:v>új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val>
            <c:numRef>
              <c:f>Munka1!$F$6:$F$34</c:f>
              <c:numCache>
                <c:formatCode>General</c:formatCode>
                <c:ptCount val="29"/>
                <c:pt idx="0">
                  <c:v>0</c:v>
                </c:pt>
                <c:pt idx="1">
                  <c:v>3</c:v>
                </c:pt>
                <c:pt idx="2">
                  <c:v>8</c:v>
                </c:pt>
                <c:pt idx="3">
                  <c:v>6</c:v>
                </c:pt>
                <c:pt idx="4">
                  <c:v>10</c:v>
                </c:pt>
                <c:pt idx="5">
                  <c:v>12</c:v>
                </c:pt>
                <c:pt idx="6">
                  <c:v>7</c:v>
                </c:pt>
                <c:pt idx="7">
                  <c:v>30</c:v>
                </c:pt>
                <c:pt idx="8">
                  <c:v>40</c:v>
                </c:pt>
                <c:pt idx="9">
                  <c:v>16</c:v>
                </c:pt>
                <c:pt idx="10">
                  <c:v>7</c:v>
                </c:pt>
                <c:pt idx="11">
                  <c:v>5</c:v>
                </c:pt>
                <c:pt idx="12">
                  <c:v>8</c:v>
                </c:pt>
                <c:pt idx="13">
                  <c:v>10</c:v>
                </c:pt>
                <c:pt idx="14">
                  <c:v>25</c:v>
                </c:pt>
                <c:pt idx="15">
                  <c:v>7</c:v>
                </c:pt>
                <c:pt idx="16">
                  <c:v>12</c:v>
                </c:pt>
                <c:pt idx="17">
                  <c:v>45</c:v>
                </c:pt>
                <c:pt idx="18">
                  <c:v>66</c:v>
                </c:pt>
                <c:pt idx="19">
                  <c:v>70</c:v>
                </c:pt>
                <c:pt idx="20">
                  <c:v>35</c:v>
                </c:pt>
                <c:pt idx="21">
                  <c:v>40</c:v>
                </c:pt>
                <c:pt idx="22">
                  <c:v>34</c:v>
                </c:pt>
                <c:pt idx="23">
                  <c:v>15</c:v>
                </c:pt>
                <c:pt idx="24">
                  <c:v>16</c:v>
                </c:pt>
                <c:pt idx="25">
                  <c:v>10</c:v>
                </c:pt>
                <c:pt idx="26">
                  <c:v>12</c:v>
                </c:pt>
                <c:pt idx="27">
                  <c:v>11</c:v>
                </c:pt>
                <c:pt idx="28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D8-414E-AFE6-F0F2BE5402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303466744"/>
        <c:axId val="303467072"/>
      </c:barChart>
      <c:catAx>
        <c:axId val="3034667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303467072"/>
        <c:crosses val="autoZero"/>
        <c:auto val="1"/>
        <c:lblAlgn val="ctr"/>
        <c:lblOffset val="100"/>
        <c:noMultiLvlLbl val="0"/>
      </c:catAx>
      <c:valAx>
        <c:axId val="30346707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03466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56132286527218"/>
          <c:y val="0.85093164780059616"/>
          <c:w val="0.49670514332455795"/>
          <c:h val="8.0879629629629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EB20C-8349-47FC-96CC-52C64848753D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55230-4A79-4BFD-BD5C-9707FEB0D6D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532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ee1eae9960_0_174:notes"/>
          <p:cNvSpPr txBox="1">
            <a:spLocks noGrp="1"/>
          </p:cNvSpPr>
          <p:nvPr>
            <p:ph type="body" idx="1"/>
          </p:nvPr>
        </p:nvSpPr>
        <p:spPr>
          <a:xfrm>
            <a:off x="670891" y="4272197"/>
            <a:ext cx="5367000" cy="40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75" tIns="89475" rIns="89475" bIns="89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152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gee1eae99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74688"/>
            <a:ext cx="4497387" cy="33734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768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5016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19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204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59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9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3511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353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9758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703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762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189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4DD0C-C974-4F8A-8098-7A7B46C61300}" type="datetimeFigureOut">
              <a:rPr lang="hu-HU" smtClean="0"/>
              <a:t>2023. 02. 13.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95682-15E3-4443-8A18-BF82521DD8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24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twitch.t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.openai.com/chat/2d6bb86a-47ef-4706-a0f6-9eda70ee74a2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ahaslides.com/hu/blog/top-free-online-quiz-makers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9125" y="123824"/>
            <a:ext cx="7772400" cy="766763"/>
          </a:xfrm>
        </p:spPr>
        <p:txBody>
          <a:bodyPr>
            <a:normAutofit/>
          </a:bodyPr>
          <a:lstStyle/>
          <a:p>
            <a:r>
              <a:rPr lang="hu-HU" sz="4400" dirty="0"/>
              <a:t>Digitális pedagógia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5287963"/>
            <a:ext cx="6858000" cy="1655762"/>
          </a:xfrm>
        </p:spPr>
        <p:txBody>
          <a:bodyPr/>
          <a:lstStyle/>
          <a:p>
            <a:r>
              <a:rPr lang="hu-HU" dirty="0"/>
              <a:t>Katona György</a:t>
            </a:r>
          </a:p>
          <a:p>
            <a:r>
              <a:rPr lang="hu-HU" dirty="0"/>
              <a:t>SOE BPK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F0DF6A8-9366-413B-5EDD-B3C19411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145412"/>
            <a:ext cx="7867650" cy="38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50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696516"/>
          </a:xfrm>
        </p:spPr>
        <p:txBody>
          <a:bodyPr>
            <a:normAutofit/>
          </a:bodyPr>
          <a:lstStyle/>
          <a:p>
            <a:r>
              <a:rPr lang="hu-HU" dirty="0"/>
              <a:t>Új nemzedékek – két világ polgárai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189719"/>
          </a:xfrm>
        </p:spPr>
        <p:txBody>
          <a:bodyPr/>
          <a:lstStyle/>
          <a:p>
            <a:r>
              <a:rPr lang="hu-HU" dirty="0"/>
              <a:t>Információs társadalomban nőnek fel</a:t>
            </a:r>
          </a:p>
          <a:p>
            <a:r>
              <a:rPr lang="hu-HU" dirty="0"/>
              <a:t>A hagyományos és a digitális kultúra találkozása az új generációkban</a:t>
            </a:r>
          </a:p>
        </p:txBody>
      </p:sp>
    </p:spTree>
    <p:extLst>
      <p:ext uri="{BB962C8B-B14F-4D97-AF65-F5344CB8AC3E}">
        <p14:creationId xmlns:p14="http://schemas.microsoft.com/office/powerpoint/2010/main" val="917557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696516"/>
          </a:xfrm>
        </p:spPr>
        <p:txBody>
          <a:bodyPr>
            <a:normAutofit/>
          </a:bodyPr>
          <a:lstStyle/>
          <a:p>
            <a:r>
              <a:rPr lang="hu-HU" dirty="0"/>
              <a:t>Információs társadalom</a:t>
            </a:r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510091"/>
              </p:ext>
            </p:extLst>
          </p:nvPr>
        </p:nvGraphicFramePr>
        <p:xfrm>
          <a:off x="628650" y="2355836"/>
          <a:ext cx="7899467" cy="3839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69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/>
          <p:cNvSpPr txBox="1"/>
          <p:nvPr/>
        </p:nvSpPr>
        <p:spPr>
          <a:xfrm>
            <a:off x="5813686" y="2895085"/>
            <a:ext cx="2925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>
                <a:hlinkClick r:id="rId2"/>
              </a:rPr>
              <a:t>twitch.tv</a:t>
            </a:r>
            <a:endParaRPr lang="hu-HU" sz="30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4850" y="880412"/>
            <a:ext cx="7886700" cy="696516"/>
          </a:xfrm>
        </p:spPr>
        <p:txBody>
          <a:bodyPr>
            <a:normAutofit/>
          </a:bodyPr>
          <a:lstStyle/>
          <a:p>
            <a:r>
              <a:rPr lang="hu-HU" dirty="0"/>
              <a:t>Népszerű játékok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18971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u-HU" dirty="0"/>
              <a:t>Globális toplista a bevétel alapján (2018):</a:t>
            </a:r>
          </a:p>
          <a:p>
            <a:r>
              <a:rPr lang="hu-HU" dirty="0" err="1"/>
              <a:t>Fortnite</a:t>
            </a:r>
            <a:r>
              <a:rPr lang="hu-HU" dirty="0"/>
              <a:t> (2,4 </a:t>
            </a:r>
            <a:r>
              <a:rPr lang="hu-HU" dirty="0" err="1"/>
              <a:t>mrd</a:t>
            </a:r>
            <a:r>
              <a:rPr lang="hu-HU" dirty="0"/>
              <a:t> $ =672 </a:t>
            </a:r>
            <a:r>
              <a:rPr lang="hu-HU" dirty="0" err="1"/>
              <a:t>mrd</a:t>
            </a:r>
            <a:r>
              <a:rPr lang="hu-HU" dirty="0"/>
              <a:t> Ft)</a:t>
            </a:r>
          </a:p>
          <a:p>
            <a:r>
              <a:rPr lang="hu-HU" dirty="0" err="1"/>
              <a:t>Honor</a:t>
            </a:r>
            <a:r>
              <a:rPr lang="hu-HU" dirty="0"/>
              <a:t> of </a:t>
            </a:r>
            <a:r>
              <a:rPr lang="hu-HU" dirty="0" err="1"/>
              <a:t>Kings</a:t>
            </a:r>
            <a:r>
              <a:rPr lang="hu-HU" dirty="0"/>
              <a:t> / </a:t>
            </a:r>
            <a:r>
              <a:rPr lang="hu-HU" dirty="0" err="1"/>
              <a:t>Arena</a:t>
            </a:r>
            <a:r>
              <a:rPr lang="hu-HU" dirty="0"/>
              <a:t> of </a:t>
            </a:r>
            <a:r>
              <a:rPr lang="hu-HU" dirty="0" err="1"/>
              <a:t>Valor</a:t>
            </a:r>
            <a:endParaRPr lang="hu-HU" dirty="0"/>
          </a:p>
          <a:p>
            <a:r>
              <a:rPr lang="hu-HU" dirty="0" err="1"/>
              <a:t>Dungeon</a:t>
            </a:r>
            <a:r>
              <a:rPr lang="hu-HU" dirty="0"/>
              <a:t> </a:t>
            </a:r>
            <a:r>
              <a:rPr lang="hu-HU" dirty="0" err="1"/>
              <a:t>Fighter</a:t>
            </a:r>
            <a:r>
              <a:rPr lang="hu-HU" dirty="0"/>
              <a:t> Online</a:t>
            </a:r>
          </a:p>
          <a:p>
            <a:r>
              <a:rPr lang="hu-HU" dirty="0"/>
              <a:t>League of </a:t>
            </a:r>
            <a:r>
              <a:rPr lang="hu-HU" dirty="0" err="1"/>
              <a:t>Legends</a:t>
            </a:r>
            <a:r>
              <a:rPr lang="hu-HU" dirty="0"/>
              <a:t> (1,4 </a:t>
            </a:r>
            <a:r>
              <a:rPr lang="hu-HU" dirty="0" err="1"/>
              <a:t>mrd</a:t>
            </a:r>
            <a:r>
              <a:rPr lang="hu-HU" dirty="0"/>
              <a:t> $)</a:t>
            </a:r>
          </a:p>
          <a:p>
            <a:r>
              <a:rPr lang="hu-HU" dirty="0" err="1"/>
              <a:t>Pokémon</a:t>
            </a:r>
            <a:r>
              <a:rPr lang="hu-HU" dirty="0"/>
              <a:t> Go</a:t>
            </a:r>
          </a:p>
          <a:p>
            <a:r>
              <a:rPr lang="hu-HU" dirty="0" err="1"/>
              <a:t>CrossFire</a:t>
            </a:r>
            <a:endParaRPr lang="hu-HU" dirty="0"/>
          </a:p>
          <a:p>
            <a:r>
              <a:rPr lang="hu-HU" dirty="0" err="1"/>
              <a:t>Fate</a:t>
            </a:r>
            <a:r>
              <a:rPr lang="hu-HU" dirty="0"/>
              <a:t>/Grand </a:t>
            </a:r>
            <a:r>
              <a:rPr lang="hu-HU" dirty="0" err="1"/>
              <a:t>Order</a:t>
            </a:r>
            <a:endParaRPr lang="hu-HU" dirty="0"/>
          </a:p>
          <a:p>
            <a:r>
              <a:rPr lang="hu-HU" dirty="0" err="1"/>
              <a:t>Monster</a:t>
            </a:r>
            <a:r>
              <a:rPr lang="hu-HU" dirty="0"/>
              <a:t> </a:t>
            </a:r>
            <a:r>
              <a:rPr lang="hu-HU" dirty="0" err="1"/>
              <a:t>Strike</a:t>
            </a:r>
            <a:endParaRPr lang="hu-HU" dirty="0"/>
          </a:p>
          <a:p>
            <a:r>
              <a:rPr lang="hu-HU" dirty="0" err="1"/>
              <a:t>PlayerUnknown's</a:t>
            </a:r>
            <a:r>
              <a:rPr lang="hu-HU" dirty="0"/>
              <a:t> </a:t>
            </a:r>
            <a:r>
              <a:rPr lang="hu-HU" dirty="0" err="1"/>
              <a:t>Battlegrounds</a:t>
            </a:r>
            <a:endParaRPr lang="hu-HU" dirty="0"/>
          </a:p>
          <a:p>
            <a:r>
              <a:rPr lang="hu-HU" dirty="0" err="1"/>
              <a:t>Candy</a:t>
            </a:r>
            <a:r>
              <a:rPr lang="hu-HU" dirty="0"/>
              <a:t> </a:t>
            </a:r>
            <a:r>
              <a:rPr lang="hu-HU" dirty="0" err="1"/>
              <a:t>Crush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872" y="3538464"/>
            <a:ext cx="5284767" cy="2532284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703" y="1998601"/>
            <a:ext cx="4678936" cy="20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9" y="2685002"/>
            <a:ext cx="4465064" cy="341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KÃ©ptalÃ¡lat a kÃ¶vetkezÅre: âFortniteâ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88" y="2001920"/>
            <a:ext cx="4497840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696516"/>
          </a:xfrm>
        </p:spPr>
        <p:txBody>
          <a:bodyPr/>
          <a:lstStyle/>
          <a:p>
            <a:r>
              <a:rPr lang="hu-HU" dirty="0"/>
              <a:t>Kultúra meghatározások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6839" y="2226469"/>
            <a:ext cx="7993319" cy="3189719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Több mint 400 meghatározás</a:t>
            </a:r>
          </a:p>
          <a:p>
            <a:pPr lvl="1"/>
            <a:r>
              <a:rPr lang="hu-HU" dirty="0"/>
              <a:t>a </a:t>
            </a:r>
            <a:r>
              <a:rPr lang="hu-HU" b="1" dirty="0"/>
              <a:t>társadalomban való lét </a:t>
            </a:r>
            <a:r>
              <a:rPr lang="hu-HU" dirty="0"/>
              <a:t>egyik fontos velejárója, következménye és értelmező valósága.</a:t>
            </a:r>
          </a:p>
          <a:p>
            <a:pPr lvl="1"/>
            <a:r>
              <a:rPr lang="hu-HU" dirty="0"/>
              <a:t>szimbolikus formákban kifejezett, örökölt koncepciók rendszere, amelynek segítségével az </a:t>
            </a:r>
            <a:r>
              <a:rPr lang="hu-HU" b="1" dirty="0"/>
              <a:t>emberek kommunikálnak egymással</a:t>
            </a:r>
            <a:r>
              <a:rPr lang="hu-HU" dirty="0"/>
              <a:t>, állandósítják és fejlesztik az élettel kapcsolatos tudásukat és attitűdjüket</a:t>
            </a:r>
          </a:p>
          <a:p>
            <a:pPr lvl="1"/>
            <a:r>
              <a:rPr lang="hu-HU" b="1" dirty="0"/>
              <a:t>egy adott társadalom </a:t>
            </a:r>
            <a:r>
              <a:rPr lang="hu-HU" dirty="0"/>
              <a:t>intézményei, értékei és tapasztalatai, amelyek a szimbólumokat, és a különböző megnyilatkozásai formákat kialakították. Magában foglalja a szimbólumok, eljárások, értékek halmazát, mely </a:t>
            </a:r>
            <a:r>
              <a:rPr lang="hu-HU" b="1" dirty="0"/>
              <a:t>generációról generációra </a:t>
            </a:r>
            <a:r>
              <a:rPr lang="hu-HU" dirty="0"/>
              <a:t>öröklődik.</a:t>
            </a:r>
          </a:p>
          <a:p>
            <a:pPr lvl="1"/>
            <a:r>
              <a:rPr lang="hu-HU" dirty="0"/>
              <a:t>Minden, nem öröklött </a:t>
            </a:r>
            <a:r>
              <a:rPr lang="hu-HU" b="1" dirty="0"/>
              <a:t>információ összessége </a:t>
            </a:r>
            <a:r>
              <a:rPr lang="hu-HU" dirty="0"/>
              <a:t>az emberi közösségben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491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428750"/>
            <a:ext cx="7886700" cy="696516"/>
          </a:xfrm>
        </p:spPr>
        <p:txBody>
          <a:bodyPr>
            <a:normAutofit/>
          </a:bodyPr>
          <a:lstStyle/>
          <a:p>
            <a:r>
              <a:rPr lang="hu-HU" dirty="0"/>
              <a:t>Digitális kultúra meghatározás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3458" y="2226469"/>
            <a:ext cx="7886700" cy="3189719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 digitális kultúra önmagában nem értelmezhető és nem jöhet létre. </a:t>
            </a:r>
          </a:p>
          <a:p>
            <a:r>
              <a:rPr lang="hu-HU" dirty="0"/>
              <a:t>A „hagyományos” kultúra része (?)</a:t>
            </a:r>
          </a:p>
          <a:p>
            <a:r>
              <a:rPr lang="hu-HU" dirty="0"/>
              <a:t>A digitális kultúra minden olyan kulturális objektum (és az általa hordozott jelentés) összessége, rendszere, ami digitális platformon létezik (eleve digitális vagy digitalizált).</a:t>
            </a:r>
            <a:endParaRPr lang="hu-HU" i="1" dirty="0"/>
          </a:p>
          <a:p>
            <a:r>
              <a:rPr lang="hu-HU" dirty="0"/>
              <a:t> </a:t>
            </a:r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9938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98557"/>
            <a:ext cx="7886700" cy="696516"/>
          </a:xfrm>
        </p:spPr>
        <p:txBody>
          <a:bodyPr/>
          <a:lstStyle/>
          <a:p>
            <a:r>
              <a:rPr lang="hu-HU" dirty="0"/>
              <a:t>Digitális kultúra jellemzői </a:t>
            </a:r>
            <a:r>
              <a:rPr lang="hu-HU" sz="1500" i="1" dirty="0"/>
              <a:t>(forrás Rab,2015)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3472" y="1327244"/>
            <a:ext cx="8258577" cy="5132199"/>
          </a:xfrm>
        </p:spPr>
        <p:txBody>
          <a:bodyPr>
            <a:noAutofit/>
          </a:bodyPr>
          <a:lstStyle/>
          <a:p>
            <a:r>
              <a:rPr lang="hu-HU" sz="2000" dirty="0"/>
              <a:t>Szóbeli írásbeliség (</a:t>
            </a:r>
            <a:r>
              <a:rPr lang="hu-HU" sz="2000" i="1" dirty="0"/>
              <a:t>az írás értelme</a:t>
            </a:r>
            <a:r>
              <a:rPr lang="hu-HU" sz="2000" dirty="0"/>
              <a:t>)</a:t>
            </a:r>
          </a:p>
          <a:p>
            <a:r>
              <a:rPr lang="hu-HU" sz="2000" dirty="0"/>
              <a:t>Elszakadás a forrástól (</a:t>
            </a:r>
            <a:r>
              <a:rPr lang="hu-HU" sz="2000" i="1" dirty="0"/>
              <a:t>A valóságot látom?</a:t>
            </a:r>
            <a:r>
              <a:rPr lang="hu-HU" sz="2000" dirty="0"/>
              <a:t>)</a:t>
            </a:r>
          </a:p>
          <a:p>
            <a:r>
              <a:rPr lang="hu-HU" sz="2000" dirty="0"/>
              <a:t>Állandóság (</a:t>
            </a:r>
            <a:r>
              <a:rPr lang="hu-HU" sz="2000" i="1" dirty="0"/>
              <a:t>Ami egyszer fel kerül, fenn is marad.</a:t>
            </a:r>
            <a:r>
              <a:rPr lang="hu-HU" sz="2000" dirty="0"/>
              <a:t>)</a:t>
            </a:r>
          </a:p>
          <a:p>
            <a:r>
              <a:rPr lang="hu-HU" sz="2000" dirty="0"/>
              <a:t>Másolhatóság (</a:t>
            </a:r>
            <a:r>
              <a:rPr lang="hu-HU" sz="2000" i="1" dirty="0"/>
              <a:t>terjedés, terjesztés, elérés</a:t>
            </a:r>
            <a:r>
              <a:rPr lang="hu-HU" sz="2000" dirty="0"/>
              <a:t>)</a:t>
            </a:r>
          </a:p>
          <a:p>
            <a:r>
              <a:rPr lang="hu-HU" sz="2000" dirty="0"/>
              <a:t>Azonnaliság (</a:t>
            </a:r>
            <a:r>
              <a:rPr lang="hu-HU" sz="2000" i="1" dirty="0"/>
              <a:t>instant világ</a:t>
            </a:r>
            <a:r>
              <a:rPr lang="hu-HU" sz="2000" dirty="0"/>
              <a:t>)</a:t>
            </a:r>
          </a:p>
          <a:p>
            <a:r>
              <a:rPr lang="hu-HU" sz="2000" dirty="0"/>
              <a:t>Interaktivitás és </a:t>
            </a:r>
            <a:r>
              <a:rPr lang="hu-HU" sz="2000" dirty="0" err="1"/>
              <a:t>interkonnektivitás</a:t>
            </a:r>
            <a:r>
              <a:rPr lang="hu-HU" sz="2000" dirty="0"/>
              <a:t> (</a:t>
            </a:r>
            <a:r>
              <a:rPr lang="hu-HU" sz="2000" i="1" dirty="0"/>
              <a:t>Minden(ki) interaktív és állandóan elérhető.</a:t>
            </a:r>
            <a:r>
              <a:rPr lang="hu-HU" sz="2000" dirty="0"/>
              <a:t>)</a:t>
            </a:r>
          </a:p>
          <a:p>
            <a:r>
              <a:rPr lang="hu-HU" sz="2000" dirty="0"/>
              <a:t>Érzékelés és tapasztalás (Di</a:t>
            </a:r>
            <a:r>
              <a:rPr lang="hu-HU" sz="2000" i="1" dirty="0"/>
              <a:t>gitálisan kiterjesztett érzékelés és valóság.</a:t>
            </a:r>
            <a:r>
              <a:rPr lang="hu-HU" sz="2000" dirty="0"/>
              <a:t>)</a:t>
            </a:r>
          </a:p>
          <a:p>
            <a:r>
              <a:rPr lang="hu-HU" sz="2000" dirty="0"/>
              <a:t>Identitás (P</a:t>
            </a:r>
            <a:r>
              <a:rPr lang="hu-HU" sz="2000" i="1" dirty="0"/>
              <a:t>lusz új szerepek a VR-</a:t>
            </a:r>
            <a:r>
              <a:rPr lang="hu-HU" sz="2000" i="1" dirty="0" err="1"/>
              <a:t>ben</a:t>
            </a:r>
            <a:r>
              <a:rPr lang="hu-HU" sz="2000" i="1" dirty="0"/>
              <a:t>.</a:t>
            </a:r>
            <a:r>
              <a:rPr lang="hu-HU" sz="2000" dirty="0"/>
              <a:t>)</a:t>
            </a:r>
          </a:p>
          <a:p>
            <a:r>
              <a:rPr lang="hu-HU" sz="2000" dirty="0"/>
              <a:t>Bizonytalanság (</a:t>
            </a:r>
            <a:r>
              <a:rPr lang="hu-HU" sz="2000" i="1" dirty="0"/>
              <a:t>A szellem kiszabadult a palackból, globalizálódott és állandóan változik.</a:t>
            </a:r>
            <a:r>
              <a:rPr lang="hu-HU" sz="2000" dirty="0"/>
              <a:t>)</a:t>
            </a:r>
          </a:p>
          <a:p>
            <a:r>
              <a:rPr lang="hu-HU" sz="2000" dirty="0"/>
              <a:t>Sebesség és megfoghatatlanság (</a:t>
            </a:r>
            <a:r>
              <a:rPr lang="hu-HU" sz="2000" i="1" dirty="0"/>
              <a:t>„Azonnali” távoli elérés, „Ezek csak bitek”.</a:t>
            </a:r>
            <a:r>
              <a:rPr lang="hu-HU" sz="2000" dirty="0"/>
              <a:t>)</a:t>
            </a:r>
          </a:p>
          <a:p>
            <a:r>
              <a:rPr lang="hu-HU" sz="2000" dirty="0" err="1"/>
              <a:t>Multitasking</a:t>
            </a:r>
            <a:r>
              <a:rPr lang="hu-HU" sz="2000" dirty="0"/>
              <a:t> (</a:t>
            </a:r>
            <a:r>
              <a:rPr lang="hu-HU" sz="2000" i="1" dirty="0"/>
              <a:t>Egy csatorna, nem csatorna.</a:t>
            </a:r>
            <a:r>
              <a:rPr lang="hu-HU" sz="2000" dirty="0"/>
              <a:t>)</a:t>
            </a:r>
          </a:p>
          <a:p>
            <a:r>
              <a:rPr lang="hu-HU" sz="2000" dirty="0"/>
              <a:t>Mikro-­idő kihasználása (</a:t>
            </a:r>
            <a:r>
              <a:rPr lang="hu-HU" sz="2000" i="1" dirty="0"/>
              <a:t>Csendkerülés, </a:t>
            </a:r>
            <a:r>
              <a:rPr lang="hu-HU" sz="2000" i="1" dirty="0" err="1"/>
              <a:t>időosztásos</a:t>
            </a:r>
            <a:r>
              <a:rPr lang="hu-HU" sz="2000" i="1" dirty="0"/>
              <a:t> </a:t>
            </a:r>
            <a:r>
              <a:rPr lang="hu-HU" sz="2000" i="1" dirty="0" err="1"/>
              <a:t>multitasking</a:t>
            </a:r>
            <a:r>
              <a:rPr lang="hu-HU" sz="2000" dirty="0"/>
              <a:t>)</a:t>
            </a:r>
          </a:p>
          <a:p>
            <a:pPr lvl="1"/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290933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725" y="623977"/>
            <a:ext cx="9058275" cy="696516"/>
          </a:xfrm>
        </p:spPr>
        <p:txBody>
          <a:bodyPr>
            <a:normAutofit/>
          </a:bodyPr>
          <a:lstStyle/>
          <a:p>
            <a:r>
              <a:rPr lang="hu-HU" dirty="0"/>
              <a:t>Új nemzedékek, kihívások, dilemmák 1.</a:t>
            </a:r>
            <a:endParaRPr lang="hu-HU" sz="15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8149" y="1445072"/>
            <a:ext cx="7886700" cy="3189719"/>
          </a:xfrm>
        </p:spPr>
        <p:txBody>
          <a:bodyPr>
            <a:normAutofit/>
          </a:bodyPr>
          <a:lstStyle/>
          <a:p>
            <a:r>
              <a:rPr lang="hu-HU" dirty="0"/>
              <a:t>Nevelés - szocializáció - kultúraátadás </a:t>
            </a:r>
          </a:p>
          <a:p>
            <a:r>
              <a:rPr lang="hu-HU" dirty="0"/>
              <a:t>De mit adjuk át? Régi és újat!</a:t>
            </a:r>
          </a:p>
          <a:p>
            <a:pPr lvl="1"/>
            <a:r>
              <a:rPr lang="hu-HU" dirty="0"/>
              <a:t>„a családapa, aki kincseiből régit és újat vesz elő.” (Mt 13,52)</a:t>
            </a:r>
          </a:p>
          <a:p>
            <a:r>
              <a:rPr lang="hu-HU" dirty="0"/>
              <a:t>Generációk között mindig volt/van feszültség – változó társadalom</a:t>
            </a:r>
          </a:p>
          <a:p>
            <a:r>
              <a:rPr lang="hu-HU" dirty="0"/>
              <a:t>Az arányok időben és mértékben!</a:t>
            </a:r>
          </a:p>
          <a:p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</p:txBody>
      </p:sp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620694"/>
              </p:ext>
            </p:extLst>
          </p:nvPr>
        </p:nvGraphicFramePr>
        <p:xfrm>
          <a:off x="863641" y="4634791"/>
          <a:ext cx="7033450" cy="179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560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250" y="663979"/>
            <a:ext cx="9048750" cy="696516"/>
          </a:xfrm>
        </p:spPr>
        <p:txBody>
          <a:bodyPr>
            <a:normAutofit/>
          </a:bodyPr>
          <a:lstStyle/>
          <a:p>
            <a:r>
              <a:rPr lang="hu-HU" dirty="0"/>
              <a:t>Új nemzedékek, kihívások, dilemmák 2.</a:t>
            </a:r>
            <a:endParaRPr lang="hu-HU" sz="15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4898" y="1711080"/>
            <a:ext cx="7886700" cy="3189719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Ha gyors, erős és hosszan tartó a változás – az új nemzedékek magukra maradnak</a:t>
            </a:r>
          </a:p>
          <a:p>
            <a:r>
              <a:rPr lang="hu-HU" dirty="0"/>
              <a:t>Ekkor új kulturális elemeket/jelenségek kell létrehoznia</a:t>
            </a:r>
          </a:p>
          <a:p>
            <a:pPr lvl="2"/>
            <a:r>
              <a:rPr lang="hu-HU" dirty="0"/>
              <a:t>Spontán, ösztönös, részben származtatott</a:t>
            </a:r>
          </a:p>
          <a:p>
            <a:pPr lvl="2"/>
            <a:r>
              <a:rPr lang="hu-HU" dirty="0"/>
              <a:t>Farkas törvények</a:t>
            </a:r>
          </a:p>
          <a:p>
            <a:pPr lvl="2"/>
            <a:r>
              <a:rPr lang="hu-HU" dirty="0"/>
              <a:t>Tömeghatások (milliók, milliárdok legkisebb közös többszöröse)</a:t>
            </a:r>
          </a:p>
          <a:p>
            <a:pPr lvl="2"/>
            <a:r>
              <a:rPr lang="hu-HU" dirty="0"/>
              <a:t>Érdekek (forgalmazók, gyártók) által generált (</a:t>
            </a:r>
            <a:r>
              <a:rPr lang="hu-HU" dirty="0" err="1"/>
              <a:t>tech</a:t>
            </a:r>
            <a:r>
              <a:rPr lang="hu-HU" dirty="0"/>
              <a:t>-óriások kultúrája)</a:t>
            </a:r>
          </a:p>
          <a:p>
            <a:r>
              <a:rPr lang="hu-HU" dirty="0"/>
              <a:t>Az internet önszabályozó mechanizmusai alig működnek</a:t>
            </a:r>
          </a:p>
          <a:p>
            <a:pPr lvl="1"/>
            <a:r>
              <a:rPr lang="hu-HU" dirty="0" err="1"/>
              <a:t>Tay</a:t>
            </a:r>
            <a:r>
              <a:rPr lang="hu-HU" dirty="0"/>
              <a:t> a 19 éves intelligens Chatbot </a:t>
            </a:r>
          </a:p>
          <a:p>
            <a:pPr lvl="2"/>
            <a:r>
              <a:rPr lang="hu-HU" dirty="0"/>
              <a:t>élt 16 órát, 96 000 </a:t>
            </a:r>
            <a:r>
              <a:rPr lang="hu-HU" dirty="0" err="1"/>
              <a:t>tweet</a:t>
            </a:r>
            <a:r>
              <a:rPr lang="hu-HU" dirty="0"/>
              <a:t>-et posztolt.</a:t>
            </a:r>
          </a:p>
          <a:p>
            <a:pPr lvl="2"/>
            <a:r>
              <a:rPr lang="hu-HU" dirty="0"/>
              <a:t>Szexéhes és rasszista lett</a:t>
            </a:r>
          </a:p>
          <a:p>
            <a:endParaRPr lang="hu-HU" dirty="0"/>
          </a:p>
          <a:p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2133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1" y="680605"/>
            <a:ext cx="8963024" cy="696516"/>
          </a:xfrm>
        </p:spPr>
        <p:txBody>
          <a:bodyPr>
            <a:normAutofit/>
          </a:bodyPr>
          <a:lstStyle/>
          <a:p>
            <a:r>
              <a:rPr lang="hu-HU" dirty="0"/>
              <a:t>Új nemzedékek, kihívások, dilemmák 3.</a:t>
            </a:r>
            <a:endParaRPr lang="hu-HU" sz="15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5305" y="1652891"/>
            <a:ext cx="7886700" cy="3189719"/>
          </a:xfrm>
        </p:spPr>
        <p:txBody>
          <a:bodyPr>
            <a:noAutofit/>
          </a:bodyPr>
          <a:lstStyle/>
          <a:p>
            <a:r>
              <a:rPr lang="hu-HU" sz="2000" dirty="0"/>
              <a:t>Y, Z, alfa, béta, hópihe, stb. nemzedékek</a:t>
            </a:r>
          </a:p>
          <a:p>
            <a:r>
              <a:rPr lang="hu-HU" sz="2000" dirty="0"/>
              <a:t>Bennszülöttek vs. Bevándorlók – nevelés: interkulturális problémák</a:t>
            </a:r>
          </a:p>
          <a:p>
            <a:pPr lvl="1"/>
            <a:r>
              <a:rPr lang="hu-HU" sz="1800" dirty="0"/>
              <a:t>Mindenki bevándorló, csak mi messzebbről jöttünk</a:t>
            </a:r>
          </a:p>
          <a:p>
            <a:r>
              <a:rPr lang="hu-HU" sz="2000" dirty="0"/>
              <a:t>Ők két világ polgárai</a:t>
            </a:r>
          </a:p>
          <a:p>
            <a:pPr lvl="1"/>
            <a:r>
              <a:rPr lang="hu-HU" sz="1800" dirty="0"/>
              <a:t>Másképp lát, másképp érzékel (többcsatornás, paralel, gyors)</a:t>
            </a:r>
          </a:p>
          <a:p>
            <a:pPr lvl="1"/>
            <a:r>
              <a:rPr lang="hu-HU" sz="1800" dirty="0"/>
              <a:t>Másképp olvas (kulcsszavak, egyszerre kis mennyiség)</a:t>
            </a:r>
          </a:p>
          <a:p>
            <a:pPr lvl="1"/>
            <a:r>
              <a:rPr lang="hu-HU" sz="1800" dirty="0"/>
              <a:t>Máskép gondolkodik (gyors, felületes, célratörő, </a:t>
            </a:r>
            <a:r>
              <a:rPr lang="hu-HU" sz="1800" dirty="0" err="1"/>
              <a:t>multitasking</a:t>
            </a:r>
            <a:r>
              <a:rPr lang="hu-HU" sz="1800" dirty="0"/>
              <a:t>)</a:t>
            </a:r>
          </a:p>
          <a:p>
            <a:pPr lvl="1"/>
            <a:r>
              <a:rPr lang="hu-HU" sz="1800" dirty="0"/>
              <a:t>Másképp tanul (memória nem fejben, hanem a zsebben)</a:t>
            </a:r>
          </a:p>
          <a:p>
            <a:pPr lvl="1"/>
            <a:r>
              <a:rPr lang="hu-HU" sz="1800" dirty="0"/>
              <a:t>Másképp kommunikál</a:t>
            </a:r>
          </a:p>
          <a:p>
            <a:pPr lvl="1"/>
            <a:r>
              <a:rPr lang="hu-HU" sz="1800" dirty="0"/>
              <a:t>Másképp fog dolgozni</a:t>
            </a:r>
          </a:p>
          <a:p>
            <a:pPr lvl="1"/>
            <a:r>
              <a:rPr lang="hu-HU" sz="1800" dirty="0"/>
              <a:t>Tartalom fogyasztó, előállító, függő</a:t>
            </a:r>
          </a:p>
          <a:p>
            <a:pPr lvl="1"/>
            <a:r>
              <a:rPr lang="hu-HU" sz="1800" dirty="0"/>
              <a:t>Online térben (is) szocializálódott</a:t>
            </a:r>
          </a:p>
          <a:p>
            <a:pPr lvl="1"/>
            <a:r>
              <a:rPr lang="hu-HU" sz="1800" dirty="0"/>
              <a:t>Más elvárásai vannak (azonnali eredmény, élmény, visszajelzés, online jelenlét)</a:t>
            </a:r>
          </a:p>
          <a:p>
            <a:pPr lvl="1"/>
            <a:r>
              <a:rPr lang="hu-HU" sz="1800" dirty="0" err="1"/>
              <a:t>Inter</a:t>
            </a:r>
            <a:r>
              <a:rPr lang="hu-HU" sz="1800" dirty="0"/>
              <a:t>- és </a:t>
            </a:r>
            <a:r>
              <a:rPr lang="hu-HU" sz="1800" dirty="0" err="1"/>
              <a:t>multikulturalitás</a:t>
            </a:r>
            <a:r>
              <a:rPr lang="hu-HU" sz="1800" dirty="0"/>
              <a:t> egy személyen belül („kétnyelvűség-probléma”)</a:t>
            </a:r>
          </a:p>
          <a:p>
            <a:pPr lvl="2"/>
            <a:endParaRPr lang="hu-HU" sz="1600" dirty="0"/>
          </a:p>
          <a:p>
            <a:pPr lvl="1"/>
            <a:endParaRPr lang="hu-HU" sz="1800" dirty="0"/>
          </a:p>
          <a:p>
            <a:pPr lvl="1"/>
            <a:endParaRPr lang="hu-HU" sz="1800" dirty="0"/>
          </a:p>
          <a:p>
            <a:endParaRPr lang="hu-HU" sz="2000" dirty="0"/>
          </a:p>
          <a:p>
            <a:pPr lvl="1"/>
            <a:endParaRPr lang="hu-HU" sz="1800" dirty="0"/>
          </a:p>
          <a:p>
            <a:pPr lvl="1"/>
            <a:endParaRPr lang="hu-HU" sz="1800" dirty="0"/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291431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725" y="722168"/>
            <a:ext cx="8924925" cy="696516"/>
          </a:xfrm>
        </p:spPr>
        <p:txBody>
          <a:bodyPr>
            <a:normAutofit/>
          </a:bodyPr>
          <a:lstStyle/>
          <a:p>
            <a:r>
              <a:rPr lang="hu-HU" dirty="0"/>
              <a:t>Új nemzedékek, kihívások, dilemmák 4.</a:t>
            </a:r>
            <a:endParaRPr lang="hu-HU" sz="1500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6585" y="1702768"/>
            <a:ext cx="7886700" cy="3189719"/>
          </a:xfrm>
        </p:spPr>
        <p:txBody>
          <a:bodyPr>
            <a:noAutofit/>
          </a:bodyPr>
          <a:lstStyle/>
          <a:p>
            <a:r>
              <a:rPr lang="hu-HU" dirty="0"/>
              <a:t>Kettős identitás, ellentmondó személyiség vonások </a:t>
            </a:r>
          </a:p>
          <a:p>
            <a:pPr lvl="1"/>
            <a:r>
              <a:rPr lang="hu-HU" sz="2000" dirty="0"/>
              <a:t>online kitartó, offline türelmetlen</a:t>
            </a:r>
          </a:p>
          <a:p>
            <a:pPr lvl="1"/>
            <a:r>
              <a:rPr lang="hu-HU" sz="2000" dirty="0"/>
              <a:t>Online bátor, offline gátlásos</a:t>
            </a:r>
          </a:p>
          <a:p>
            <a:pPr lvl="1"/>
            <a:r>
              <a:rPr lang="hu-HU" sz="2000" dirty="0"/>
              <a:t>Online szórakozik, offline unatkozik</a:t>
            </a:r>
          </a:p>
          <a:p>
            <a:pPr lvl="1"/>
            <a:r>
              <a:rPr lang="hu-HU" sz="2000" dirty="0"/>
              <a:t>Online harcos, offline konfliktus kerülő</a:t>
            </a:r>
          </a:p>
          <a:p>
            <a:pPr lvl="1"/>
            <a:r>
              <a:rPr lang="hu-HU" sz="2000" dirty="0"/>
              <a:t>Online tanul, offline … </a:t>
            </a:r>
          </a:p>
          <a:p>
            <a:pPr lvl="1"/>
            <a:r>
              <a:rPr lang="hu-HU" sz="2000" dirty="0"/>
              <a:t>Optimista, de fél, bizonytalan</a:t>
            </a:r>
          </a:p>
          <a:p>
            <a:pPr lvl="1"/>
            <a:r>
              <a:rPr lang="hu-HU" sz="2000" dirty="0"/>
              <a:t>Különlegesnek érzi magát</a:t>
            </a:r>
          </a:p>
          <a:p>
            <a:pPr lvl="1"/>
            <a:r>
              <a:rPr lang="hu-HU" sz="2000" dirty="0"/>
              <a:t>Magabiztos, de nem önálló</a:t>
            </a:r>
          </a:p>
          <a:p>
            <a:pPr lvl="1"/>
            <a:r>
              <a:rPr lang="hu-HU" sz="2000" dirty="0"/>
              <a:t>Érzékeny, sebezhető, későn érő, de öntudatos</a:t>
            </a:r>
          </a:p>
          <a:p>
            <a:pPr lvl="1"/>
            <a:r>
              <a:rPr lang="hu-HU" sz="2000" dirty="0"/>
              <a:t>Online és offline szerepek keveredése</a:t>
            </a:r>
          </a:p>
          <a:p>
            <a:pPr lvl="1"/>
            <a:r>
              <a:rPr lang="hu-HU" sz="2000" dirty="0"/>
              <a:t>multiplex személyiségzavar?</a:t>
            </a:r>
          </a:p>
          <a:p>
            <a:pPr lvl="1"/>
            <a:r>
              <a:rPr lang="hu-HU" sz="2000" dirty="0"/>
              <a:t>...</a:t>
            </a:r>
          </a:p>
          <a:p>
            <a:pPr lvl="2"/>
            <a:endParaRPr lang="hu-HU" sz="1800" dirty="0"/>
          </a:p>
          <a:p>
            <a:pPr lvl="2"/>
            <a:endParaRPr lang="hu-HU" sz="1800" dirty="0"/>
          </a:p>
          <a:p>
            <a:pPr lvl="1"/>
            <a:endParaRPr lang="hu-HU" sz="2000" dirty="0"/>
          </a:p>
          <a:p>
            <a:pPr lvl="1"/>
            <a:endParaRPr lang="hu-HU" sz="2000" dirty="0"/>
          </a:p>
          <a:p>
            <a:endParaRPr lang="hu-HU" dirty="0"/>
          </a:p>
          <a:p>
            <a:pPr lvl="1"/>
            <a:endParaRPr lang="hu-HU" sz="2000" dirty="0"/>
          </a:p>
          <a:p>
            <a:pPr lvl="1"/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485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Tematika 1.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tárgy célja:</a:t>
            </a:r>
          </a:p>
          <a:p>
            <a:pPr lvl="1"/>
            <a:r>
              <a:rPr lang="hu-HU" dirty="0"/>
              <a:t>hogy a hallgatók alapismereteket szerezzenek a pedagógiát érintő társadalmi és kulturális változásokról,</a:t>
            </a:r>
          </a:p>
          <a:p>
            <a:pPr lvl="1"/>
            <a:r>
              <a:rPr lang="hu-HU" dirty="0"/>
              <a:t>az információs társadalom jellemzőiről,</a:t>
            </a:r>
          </a:p>
          <a:p>
            <a:pPr lvl="1"/>
            <a:r>
              <a:rPr lang="hu-HU" dirty="0"/>
              <a:t>a digitális kultúra sajátosságairól,</a:t>
            </a:r>
          </a:p>
          <a:p>
            <a:pPr lvl="1"/>
            <a:r>
              <a:rPr lang="hu-HU" dirty="0"/>
              <a:t>az információs társadalom pedagógiai kihívásairól,</a:t>
            </a:r>
          </a:p>
          <a:p>
            <a:pPr lvl="1"/>
            <a:r>
              <a:rPr lang="hu-HU" dirty="0"/>
              <a:t>A lehetséges  pedagógiai válaszokról (szemlélet, módszer, eszköz).</a:t>
            </a:r>
          </a:p>
        </p:txBody>
      </p:sp>
    </p:spTree>
    <p:extLst>
      <p:ext uri="{BB962C8B-B14F-4D97-AF65-F5344CB8AC3E}">
        <p14:creationId xmlns:p14="http://schemas.microsoft.com/office/powerpoint/2010/main" val="1870733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65126"/>
            <a:ext cx="9344025" cy="1325563"/>
          </a:xfrm>
        </p:spPr>
        <p:txBody>
          <a:bodyPr/>
          <a:lstStyle/>
          <a:p>
            <a:r>
              <a:rPr lang="hu-HU" dirty="0"/>
              <a:t>Új nemzedékek, kihívások, dilemmák 5.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A nevelők csak a való világban találkoznak velük, csak a felsorolás egyik oldalával fognak találkozni. </a:t>
            </a:r>
          </a:p>
          <a:p>
            <a:r>
              <a:rPr lang="hu-HU" dirty="0"/>
              <a:t>Ezért elnevezzük őket hópihe nemzedéknek, akik</a:t>
            </a:r>
          </a:p>
          <a:p>
            <a:pPr lvl="1"/>
            <a:r>
              <a:rPr lang="hu-HU" dirty="0"/>
              <a:t>érzékenyek,</a:t>
            </a:r>
          </a:p>
          <a:p>
            <a:pPr lvl="1"/>
            <a:r>
              <a:rPr lang="hu-HU" dirty="0"/>
              <a:t>sebezhetők,</a:t>
            </a:r>
          </a:p>
          <a:p>
            <a:pPr lvl="1"/>
            <a:r>
              <a:rPr lang="hu-HU" dirty="0"/>
              <a:t>későn érők, de </a:t>
            </a:r>
            <a:r>
              <a:rPr lang="hu-HU" dirty="0" err="1"/>
              <a:t>öntudatosak</a:t>
            </a:r>
            <a:r>
              <a:rPr lang="hu-HU" dirty="0"/>
              <a:t>,</a:t>
            </a:r>
          </a:p>
          <a:p>
            <a:pPr lvl="1"/>
            <a:r>
              <a:rPr lang="hu-HU" dirty="0"/>
              <a:t>különlegesnek érzik magukat, de önálló életvitelre képtelenek,</a:t>
            </a:r>
          </a:p>
          <a:p>
            <a:pPr lvl="1"/>
            <a:r>
              <a:rPr lang="hu-HU" dirty="0"/>
              <a:t>mamahotelben laknak,</a:t>
            </a:r>
          </a:p>
          <a:p>
            <a:pPr lvl="1"/>
            <a:r>
              <a:rPr lang="hu-HU" dirty="0"/>
              <a:t>nem tudnak küzdeni, nem viselik el a kudarcot,</a:t>
            </a:r>
          </a:p>
          <a:p>
            <a:pPr lvl="1"/>
            <a:r>
              <a:rPr lang="hu-HU" dirty="0"/>
              <a:t>gyakran antiszociálisak,</a:t>
            </a:r>
          </a:p>
          <a:p>
            <a:pPr lvl="1"/>
            <a:r>
              <a:rPr lang="hu-HU" dirty="0"/>
              <a:t>depresszióra és agresszióra hajlamosak,</a:t>
            </a:r>
          </a:p>
          <a:p>
            <a:pPr lvl="1"/>
            <a:r>
              <a:rPr lang="hu-HU" dirty="0"/>
              <a:t>netfüggők. </a:t>
            </a:r>
          </a:p>
          <a:p>
            <a:r>
              <a:rPr lang="hu-HU" dirty="0"/>
              <a:t>Azonban, ha objektív képet akarunk kapni róluk, akkor együtt és egyszerre kell szemlélnünk személyiségük offline és online világban kibontakozó jegyeit. </a:t>
            </a:r>
          </a:p>
        </p:txBody>
      </p:sp>
    </p:spTree>
    <p:extLst>
      <p:ext uri="{BB962C8B-B14F-4D97-AF65-F5344CB8AC3E}">
        <p14:creationId xmlns:p14="http://schemas.microsoft.com/office/powerpoint/2010/main" val="52363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21. század új pedagógiai kihívásai, válaszok, új tanári szerepek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338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D866EC-B0E8-DA6A-1B39-C6043D95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ChatGPT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3C4159-42E7-74FD-237F-0F98CC3F6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>
                <a:hlinkClick r:id="rId2"/>
              </a:rPr>
              <a:t>https://chat.openai.com/chat/2d6bb86a-47ef-4706-a0f6-9eda70ee74a2</a:t>
            </a: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39759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IKT az oktatásban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Pedagógiai alkalmazási fokozatok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Az IKT tanulása (</a:t>
            </a:r>
            <a:r>
              <a:rPr lang="hu-HU" sz="2400" dirty="0" err="1"/>
              <a:t>Learning</a:t>
            </a:r>
            <a:r>
              <a:rPr lang="hu-HU" sz="2400" dirty="0"/>
              <a:t> ICT)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Tanulás IKT eszközök felhasználásával (</a:t>
            </a:r>
            <a:r>
              <a:rPr lang="hu-HU" sz="2400" dirty="0" err="1"/>
              <a:t>Learning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ICT)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Tanulás IKT eszközök felhasználásán keresztül (</a:t>
            </a:r>
            <a:r>
              <a:rPr lang="hu-HU" sz="2400" dirty="0" err="1"/>
              <a:t>Learning</a:t>
            </a:r>
            <a:r>
              <a:rPr lang="hu-HU" sz="2400" dirty="0"/>
              <a:t> </a:t>
            </a:r>
            <a:r>
              <a:rPr lang="hu-HU" sz="2400" dirty="0" err="1"/>
              <a:t>through</a:t>
            </a:r>
            <a:r>
              <a:rPr lang="hu-HU" sz="2400" dirty="0"/>
              <a:t> ICT)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...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E-</a:t>
            </a:r>
            <a:r>
              <a:rPr lang="hu-HU" sz="2400" dirty="0" err="1"/>
              <a:t>learning</a:t>
            </a:r>
            <a:r>
              <a:rPr lang="hu-HU" sz="2400" dirty="0"/>
              <a:t> (távoktatás, távolléti oktatás)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….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dirty="0"/>
              <a:t>Történet mesélés (</a:t>
            </a:r>
            <a:r>
              <a:rPr lang="hu-HU" dirty="0" err="1"/>
              <a:t>storytelling</a:t>
            </a:r>
            <a:r>
              <a:rPr lang="hu-HU" dirty="0"/>
              <a:t>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Tükrözött osztályterem (</a:t>
            </a:r>
            <a:r>
              <a:rPr lang="hu-HU" sz="2400" dirty="0" err="1"/>
              <a:t>flipped</a:t>
            </a:r>
            <a:r>
              <a:rPr lang="hu-HU" sz="2400" dirty="0"/>
              <a:t> </a:t>
            </a:r>
            <a:r>
              <a:rPr lang="hu-HU" sz="2400" dirty="0" err="1"/>
              <a:t>c</a:t>
            </a:r>
            <a:r>
              <a:rPr lang="hu-HU" dirty="0" err="1"/>
              <a:t>lassroom</a:t>
            </a:r>
            <a:r>
              <a:rPr lang="hu-HU" dirty="0"/>
              <a:t>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 err="1"/>
              <a:t>Játékosítás</a:t>
            </a:r>
            <a:r>
              <a:rPr lang="hu-HU" sz="2400" dirty="0"/>
              <a:t> (</a:t>
            </a:r>
            <a:r>
              <a:rPr lang="hu-HU" sz="2400" dirty="0" err="1"/>
              <a:t>gamifikáció</a:t>
            </a:r>
            <a:r>
              <a:rPr lang="hu-HU" sz="2400" dirty="0"/>
              <a:t>: motiváció 2.0)</a:t>
            </a:r>
          </a:p>
          <a:p>
            <a:pPr marL="812800" lvl="1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r>
              <a:rPr lang="hu-HU" sz="2400" dirty="0"/>
              <a:t>…</a:t>
            </a:r>
          </a:p>
          <a:p>
            <a:pPr marL="438150" indent="-269875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hu-HU" dirty="0"/>
          </a:p>
          <a:p>
            <a:pPr marL="438150" indent="-269875" fontAlgn="auto">
              <a:lnSpc>
                <a:spcPct val="80000"/>
              </a:lnSpc>
              <a:spcAft>
                <a:spcPts val="0"/>
              </a:spcAft>
              <a:buFont typeface="Verdana"/>
              <a:buChar char="›"/>
              <a:defRPr/>
            </a:pPr>
            <a:endParaRPr lang="hu-HU" sz="2200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3743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0735"/>
            <a:ext cx="8229600" cy="1399032"/>
          </a:xfrm>
        </p:spPr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hu-HU" dirty="0"/>
              <a:t>Tradicionális tanulási környezet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07504" y="2237868"/>
            <a:ext cx="4032448" cy="3077481"/>
            <a:chOff x="1547664" y="2079711"/>
            <a:chExt cx="4032448" cy="3077481"/>
          </a:xfrm>
        </p:grpSpPr>
        <p:sp>
          <p:nvSpPr>
            <p:cNvPr id="3" name="Háromszög 2"/>
            <p:cNvSpPr/>
            <p:nvPr/>
          </p:nvSpPr>
          <p:spPr>
            <a:xfrm>
              <a:off x="2339752" y="2636912"/>
              <a:ext cx="2376264" cy="20162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Lekerekített téglalap 3"/>
            <p:cNvSpPr/>
            <p:nvPr/>
          </p:nvSpPr>
          <p:spPr>
            <a:xfrm>
              <a:off x="2807804" y="2079711"/>
              <a:ext cx="1440160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TANÁR</a:t>
              </a:r>
            </a:p>
          </p:txBody>
        </p:sp>
        <p:sp>
          <p:nvSpPr>
            <p:cNvPr id="7" name="Lekerekített téglalap 6"/>
            <p:cNvSpPr/>
            <p:nvPr/>
          </p:nvSpPr>
          <p:spPr>
            <a:xfrm>
              <a:off x="1547664" y="4797152"/>
              <a:ext cx="1728192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TANULÓ</a:t>
              </a:r>
            </a:p>
          </p:txBody>
        </p:sp>
        <p:sp>
          <p:nvSpPr>
            <p:cNvPr id="8" name="Lekerekített téglalap 7"/>
            <p:cNvSpPr/>
            <p:nvPr/>
          </p:nvSpPr>
          <p:spPr>
            <a:xfrm>
              <a:off x="3923928" y="4797152"/>
              <a:ext cx="1656184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/>
                <a:t>TANANYAG</a:t>
              </a:r>
            </a:p>
          </p:txBody>
        </p:sp>
      </p:grpSp>
      <p:grpSp>
        <p:nvGrpSpPr>
          <p:cNvPr id="17" name="Csoportba foglalás 16"/>
          <p:cNvGrpSpPr/>
          <p:nvPr/>
        </p:nvGrpSpPr>
        <p:grpSpPr>
          <a:xfrm>
            <a:off x="4716016" y="2276872"/>
            <a:ext cx="4113184" cy="3317663"/>
            <a:chOff x="4716016" y="2276872"/>
            <a:chExt cx="4113184" cy="3317663"/>
          </a:xfrm>
        </p:grpSpPr>
        <p:sp>
          <p:nvSpPr>
            <p:cNvPr id="10" name="Lekerekített téglalap 9"/>
            <p:cNvSpPr/>
            <p:nvPr/>
          </p:nvSpPr>
          <p:spPr>
            <a:xfrm>
              <a:off x="4716016" y="2276872"/>
              <a:ext cx="4113184" cy="8232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TANÍTÁS</a:t>
              </a:r>
            </a:p>
            <a:p>
              <a:pPr algn="ctr"/>
              <a:r>
                <a:rPr lang="hu-HU" sz="1600" dirty="0"/>
                <a:t>A tanár aktív pozíciója</a:t>
              </a:r>
            </a:p>
            <a:p>
              <a:pPr algn="ctr"/>
              <a:r>
                <a:rPr lang="hu-HU" sz="1600" dirty="0"/>
                <a:t>MAGYARÁZAT, LEVEZETÉS, ÁBRÁZOLÁS</a:t>
              </a:r>
            </a:p>
          </p:txBody>
        </p:sp>
        <p:sp>
          <p:nvSpPr>
            <p:cNvPr id="11" name="Lekerekített téglalap 10"/>
            <p:cNvSpPr/>
            <p:nvPr/>
          </p:nvSpPr>
          <p:spPr>
            <a:xfrm>
              <a:off x="4716016" y="3427578"/>
              <a:ext cx="4113184" cy="3040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INSTRUKCIÓ</a:t>
              </a:r>
            </a:p>
          </p:txBody>
        </p:sp>
        <p:sp>
          <p:nvSpPr>
            <p:cNvPr id="12" name="Lekerekített téglalap 11"/>
            <p:cNvSpPr/>
            <p:nvPr/>
          </p:nvSpPr>
          <p:spPr>
            <a:xfrm>
              <a:off x="4716016" y="4059084"/>
              <a:ext cx="4113184" cy="45954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RENDSZERKÖZVETÍTŐ</a:t>
              </a:r>
            </a:p>
            <a:p>
              <a:pPr algn="ctr"/>
              <a:r>
                <a:rPr lang="hu-HU" sz="1600" dirty="0"/>
                <a:t> TANULÁSI KÖRNYEZET</a:t>
              </a:r>
            </a:p>
          </p:txBody>
        </p:sp>
        <p:sp>
          <p:nvSpPr>
            <p:cNvPr id="13" name="Lekerekített téglalap 12"/>
            <p:cNvSpPr/>
            <p:nvPr/>
          </p:nvSpPr>
          <p:spPr>
            <a:xfrm>
              <a:off x="4716016" y="4844300"/>
              <a:ext cx="4113184" cy="75023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A TANULÁS PERCEPTÍV FOLYAMAT</a:t>
              </a:r>
            </a:p>
            <a:p>
              <a:pPr algn="ctr"/>
              <a:r>
                <a:rPr lang="hu-HU" sz="1600" dirty="0"/>
                <a:t>A tanuló passzív pozíciója</a:t>
              </a:r>
            </a:p>
            <a:p>
              <a:pPr algn="ctr"/>
              <a:r>
                <a:rPr lang="hu-HU" sz="1600" dirty="0"/>
                <a:t>TANULÁS</a:t>
              </a:r>
            </a:p>
          </p:txBody>
        </p:sp>
        <p:sp>
          <p:nvSpPr>
            <p:cNvPr id="6" name="Téglalap 5"/>
            <p:cNvSpPr/>
            <p:nvPr/>
          </p:nvSpPr>
          <p:spPr>
            <a:xfrm>
              <a:off x="6740968" y="3181657"/>
              <a:ext cx="63280" cy="1975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5" name="Téglalap 14"/>
            <p:cNvSpPr/>
            <p:nvPr/>
          </p:nvSpPr>
          <p:spPr>
            <a:xfrm>
              <a:off x="6740968" y="3826307"/>
              <a:ext cx="63280" cy="1975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4" name="Lefelé nyíl 13"/>
            <p:cNvSpPr/>
            <p:nvPr/>
          </p:nvSpPr>
          <p:spPr>
            <a:xfrm>
              <a:off x="6732240" y="4638995"/>
              <a:ext cx="144016" cy="15815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Téglalap 8">
            <a:extLst>
              <a:ext uri="{FF2B5EF4-FFF2-40B4-BE49-F238E27FC236}">
                <a16:creationId xmlns:a16="http://schemas.microsoft.com/office/drawing/2014/main" id="{13CBE46E-8AA5-CC9F-5A21-23C25FE8E014}"/>
              </a:ext>
            </a:extLst>
          </p:cNvPr>
          <p:cNvSpPr/>
          <p:nvPr/>
        </p:nvSpPr>
        <p:spPr>
          <a:xfrm>
            <a:off x="1219200" y="6076949"/>
            <a:ext cx="5876925" cy="637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>
                <a:solidFill>
                  <a:sysClr val="windowText" lastClr="000000"/>
                </a:solidFill>
              </a:rPr>
              <a:t>https://www.youtube.com/watch?v=GAfiATTQufk)</a:t>
            </a:r>
          </a:p>
        </p:txBody>
      </p:sp>
    </p:spTree>
    <p:extLst>
      <p:ext uri="{BB962C8B-B14F-4D97-AF65-F5344CB8AC3E}">
        <p14:creationId xmlns:p14="http://schemas.microsoft.com/office/powerpoint/2010/main" val="2498564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04140"/>
            <a:ext cx="8229600" cy="1399032"/>
          </a:xfrm>
        </p:spPr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hu-HU" dirty="0"/>
              <a:t>Konstruktivista tanulási környezet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07504" y="2237868"/>
            <a:ext cx="4032448" cy="3279363"/>
            <a:chOff x="1547664" y="2079711"/>
            <a:chExt cx="4032448" cy="3279363"/>
          </a:xfrm>
        </p:grpSpPr>
        <p:sp>
          <p:nvSpPr>
            <p:cNvPr id="6" name="Háromszög 5"/>
            <p:cNvSpPr/>
            <p:nvPr/>
          </p:nvSpPr>
          <p:spPr>
            <a:xfrm>
              <a:off x="2339752" y="2636912"/>
              <a:ext cx="2376264" cy="20162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7" name="Lekerekített téglalap 6"/>
            <p:cNvSpPr/>
            <p:nvPr/>
          </p:nvSpPr>
          <p:spPr>
            <a:xfrm>
              <a:off x="2807804" y="2079711"/>
              <a:ext cx="1440160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TANULÓ</a:t>
              </a:r>
            </a:p>
          </p:txBody>
        </p:sp>
        <p:sp>
          <p:nvSpPr>
            <p:cNvPr id="8" name="Lekerekített téglalap 7"/>
            <p:cNvSpPr/>
            <p:nvPr/>
          </p:nvSpPr>
          <p:spPr>
            <a:xfrm>
              <a:off x="1547664" y="4797151"/>
              <a:ext cx="1728192" cy="56192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TANULÁSI PROGRAM</a:t>
              </a:r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3923928" y="4797152"/>
              <a:ext cx="1656184" cy="56192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TANULÁSI KÖRNYEZET</a:t>
              </a: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4788024" y="1916832"/>
            <a:ext cx="4113184" cy="4176463"/>
            <a:chOff x="4736200" y="2264828"/>
            <a:chExt cx="4113184" cy="4176463"/>
          </a:xfrm>
        </p:grpSpPr>
        <p:sp>
          <p:nvSpPr>
            <p:cNvPr id="11" name="Lekerekített téglalap 10"/>
            <p:cNvSpPr/>
            <p:nvPr/>
          </p:nvSpPr>
          <p:spPr>
            <a:xfrm>
              <a:off x="4736200" y="2264828"/>
              <a:ext cx="4113184" cy="9828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TANULÁS</a:t>
              </a:r>
            </a:p>
            <a:p>
              <a:pPr algn="ctr"/>
              <a:r>
                <a:rPr lang="hu-HU" sz="1600" dirty="0"/>
                <a:t>A tanuló aktív pozíciója</a:t>
              </a:r>
            </a:p>
            <a:p>
              <a:pPr algn="ctr"/>
              <a:r>
                <a:rPr lang="hu-HU" sz="1600" dirty="0"/>
                <a:t>A TANULÁS KONSTRUKTÍV, SZITUÁCIÓS FOLYAMAT</a:t>
              </a:r>
            </a:p>
          </p:txBody>
        </p:sp>
        <p:sp>
          <p:nvSpPr>
            <p:cNvPr id="12" name="Lekerekített téglalap 11"/>
            <p:cNvSpPr/>
            <p:nvPr/>
          </p:nvSpPr>
          <p:spPr>
            <a:xfrm>
              <a:off x="4736200" y="3638476"/>
              <a:ext cx="4113184" cy="3630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KONSTRUKCIÓ</a:t>
              </a:r>
            </a:p>
          </p:txBody>
        </p:sp>
        <p:sp>
          <p:nvSpPr>
            <p:cNvPr id="13" name="Lekerekített téglalap 12"/>
            <p:cNvSpPr/>
            <p:nvPr/>
          </p:nvSpPr>
          <p:spPr>
            <a:xfrm>
              <a:off x="4736200" y="4392332"/>
              <a:ext cx="4113184" cy="54858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SZITUÁCIÓS TANULÁSI KÖRNYEZET</a:t>
              </a:r>
            </a:p>
          </p:txBody>
        </p:sp>
        <p:sp>
          <p:nvSpPr>
            <p:cNvPr id="14" name="Lekerekített téglalap 13"/>
            <p:cNvSpPr/>
            <p:nvPr/>
          </p:nvSpPr>
          <p:spPr>
            <a:xfrm>
              <a:off x="4736200" y="5329679"/>
              <a:ext cx="4113184" cy="11116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ÖSZTÖNZÉS, TÁMOGATÁS, TANÁCSADÁS</a:t>
              </a:r>
            </a:p>
            <a:p>
              <a:pPr algn="ctr"/>
              <a:r>
                <a:rPr lang="hu-HU" sz="1600" dirty="0"/>
                <a:t>A tanár reaktív pozíciója</a:t>
              </a:r>
            </a:p>
            <a:p>
              <a:pPr algn="ctr"/>
              <a:r>
                <a:rPr lang="hu-HU" sz="1600" dirty="0"/>
                <a:t>TANÍTÁS</a:t>
              </a:r>
            </a:p>
          </p:txBody>
        </p:sp>
        <p:sp>
          <p:nvSpPr>
            <p:cNvPr id="15" name="Téglalap 14"/>
            <p:cNvSpPr/>
            <p:nvPr/>
          </p:nvSpPr>
          <p:spPr>
            <a:xfrm>
              <a:off x="6763505" y="5023733"/>
              <a:ext cx="63280" cy="2357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6" name="Téglalap 15"/>
            <p:cNvSpPr/>
            <p:nvPr/>
          </p:nvSpPr>
          <p:spPr>
            <a:xfrm>
              <a:off x="6761152" y="4114456"/>
              <a:ext cx="63280" cy="2357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3" name="Lefelé nyíl 2"/>
            <p:cNvSpPr/>
            <p:nvPr/>
          </p:nvSpPr>
          <p:spPr>
            <a:xfrm rot="10800000">
              <a:off x="6740968" y="3360861"/>
              <a:ext cx="103648" cy="2096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383220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Digitális tanulási környezet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07504" y="2237868"/>
            <a:ext cx="4032448" cy="3063341"/>
            <a:chOff x="107504" y="2237868"/>
            <a:chExt cx="4032448" cy="3063341"/>
          </a:xfrm>
        </p:grpSpPr>
        <p:sp>
          <p:nvSpPr>
            <p:cNvPr id="5" name="Háromszög 4"/>
            <p:cNvSpPr/>
            <p:nvPr/>
          </p:nvSpPr>
          <p:spPr>
            <a:xfrm>
              <a:off x="899592" y="2795069"/>
              <a:ext cx="2376264" cy="20162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6" name="Lekerekített téglalap 5"/>
            <p:cNvSpPr/>
            <p:nvPr/>
          </p:nvSpPr>
          <p:spPr>
            <a:xfrm>
              <a:off x="971600" y="2237868"/>
              <a:ext cx="2304256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INFORMÁCIÓ</a:t>
              </a:r>
            </a:p>
          </p:txBody>
        </p:sp>
        <p:sp>
          <p:nvSpPr>
            <p:cNvPr id="7" name="Lekerekített téglalap 6"/>
            <p:cNvSpPr/>
            <p:nvPr/>
          </p:nvSpPr>
          <p:spPr>
            <a:xfrm>
              <a:off x="107504" y="4955309"/>
              <a:ext cx="1728192" cy="345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TANÁR</a:t>
              </a:r>
            </a:p>
          </p:txBody>
        </p:sp>
        <p:sp>
          <p:nvSpPr>
            <p:cNvPr id="8" name="Lekerekített téglalap 7"/>
            <p:cNvSpPr/>
            <p:nvPr/>
          </p:nvSpPr>
          <p:spPr>
            <a:xfrm>
              <a:off x="2483768" y="4955309"/>
              <a:ext cx="1656184" cy="345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TANULÓ</a:t>
              </a:r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935596" y="3717032"/>
              <a:ext cx="2304256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TUDÁSKONSTRUKCIÓ</a:t>
              </a: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4932040" y="2240712"/>
            <a:ext cx="4032448" cy="3063341"/>
            <a:chOff x="107504" y="2237868"/>
            <a:chExt cx="4032448" cy="3063341"/>
          </a:xfrm>
        </p:grpSpPr>
        <p:sp>
          <p:nvSpPr>
            <p:cNvPr id="12" name="Háromszög 11"/>
            <p:cNvSpPr/>
            <p:nvPr/>
          </p:nvSpPr>
          <p:spPr>
            <a:xfrm>
              <a:off x="899592" y="2795069"/>
              <a:ext cx="2376264" cy="201622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600"/>
            </a:p>
          </p:txBody>
        </p:sp>
        <p:sp>
          <p:nvSpPr>
            <p:cNvPr id="13" name="Lekerekített téglalap 12"/>
            <p:cNvSpPr/>
            <p:nvPr/>
          </p:nvSpPr>
          <p:spPr>
            <a:xfrm>
              <a:off x="971600" y="2237868"/>
              <a:ext cx="2304256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OKOSESZKÖZ (IKT)</a:t>
              </a:r>
            </a:p>
          </p:txBody>
        </p:sp>
        <p:sp>
          <p:nvSpPr>
            <p:cNvPr id="14" name="Lekerekített téglalap 13"/>
            <p:cNvSpPr/>
            <p:nvPr/>
          </p:nvSpPr>
          <p:spPr>
            <a:xfrm>
              <a:off x="107504" y="4955309"/>
              <a:ext cx="1728192" cy="345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TANÁR</a:t>
              </a:r>
            </a:p>
          </p:txBody>
        </p:sp>
        <p:sp>
          <p:nvSpPr>
            <p:cNvPr id="15" name="Lekerekített téglalap 14"/>
            <p:cNvSpPr/>
            <p:nvPr/>
          </p:nvSpPr>
          <p:spPr>
            <a:xfrm>
              <a:off x="2483768" y="4955309"/>
              <a:ext cx="1656184" cy="3459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TANULÓ</a:t>
              </a:r>
            </a:p>
          </p:txBody>
        </p:sp>
        <p:sp>
          <p:nvSpPr>
            <p:cNvPr id="16" name="Lekerekített téglalap 15"/>
            <p:cNvSpPr/>
            <p:nvPr/>
          </p:nvSpPr>
          <p:spPr>
            <a:xfrm>
              <a:off x="935596" y="3717032"/>
              <a:ext cx="2304256" cy="3600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600" dirty="0"/>
                <a:t>TANULÁSI KÖRNYEZET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349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2900" y="1122363"/>
            <a:ext cx="8458200" cy="2387600"/>
          </a:xfrm>
        </p:spPr>
        <p:txBody>
          <a:bodyPr/>
          <a:lstStyle/>
          <a:p>
            <a:r>
              <a:rPr lang="hu-HU" dirty="0"/>
              <a:t>Távolléti vagy távoktatás?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4894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Fogalmak keveredése 1.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Távolléti oktatás:</a:t>
            </a:r>
          </a:p>
          <a:p>
            <a:pPr lvl="1"/>
            <a:r>
              <a:rPr lang="hu-HU" dirty="0"/>
              <a:t>amikor magunkat online közvetítjük és a hallgatók ezt neten keresztül követik.</a:t>
            </a:r>
          </a:p>
          <a:p>
            <a:pPr lvl="2"/>
            <a:r>
              <a:rPr lang="hu-HU" dirty="0"/>
              <a:t>(szomorú tapasztalatok a járvány alatt)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marL="342900" lvl="1" indent="0">
              <a:buNone/>
            </a:pPr>
            <a:endParaRPr lang="hu-HU" dirty="0"/>
          </a:p>
          <a:p>
            <a:pPr lvl="1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72" y="3546551"/>
            <a:ext cx="4916174" cy="276534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782008E-C24F-8E07-27DD-11155EAD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495" y="230190"/>
            <a:ext cx="2264229" cy="19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59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Fogalmak keveredése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Hibrid oktatás:</a:t>
            </a:r>
          </a:p>
          <a:p>
            <a:pPr lvl="1"/>
            <a:r>
              <a:rPr lang="hu-HU"/>
              <a:t>amikor a </a:t>
            </a:r>
            <a:r>
              <a:rPr lang="hu-HU" dirty="0"/>
              <a:t>hallgatók egy része jelen van az órán, míg mások a neten keresztül követik </a:t>
            </a:r>
            <a:r>
              <a:rPr lang="hu-HU"/>
              <a:t>az órát.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6" y="3199877"/>
            <a:ext cx="6734174" cy="3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0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Tematika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3200" dirty="0"/>
              <a:t>Témák:</a:t>
            </a:r>
          </a:p>
          <a:p>
            <a:pPr lvl="1"/>
            <a:r>
              <a:rPr lang="hu-HU" sz="2800" dirty="0"/>
              <a:t>Információs társadalom, digitális kultúra, új generációk</a:t>
            </a:r>
          </a:p>
          <a:p>
            <a:pPr lvl="1"/>
            <a:r>
              <a:rPr lang="hu-HU" sz="2800" dirty="0"/>
              <a:t>A 21. század új pedagógiai kihívásai, válaszok , új tanári szerepek</a:t>
            </a:r>
          </a:p>
          <a:p>
            <a:pPr lvl="1"/>
            <a:r>
              <a:rPr lang="hu-HU" sz="2800" dirty="0"/>
              <a:t>Távolléti vagy távoktatás?</a:t>
            </a:r>
          </a:p>
          <a:p>
            <a:pPr lvl="1"/>
            <a:r>
              <a:rPr lang="hu-HU" sz="2800" dirty="0"/>
              <a:t>VLS rendszerek: </a:t>
            </a:r>
            <a:r>
              <a:rPr lang="hu-HU" sz="2800" dirty="0" err="1"/>
              <a:t>Moodle</a:t>
            </a:r>
            <a:r>
              <a:rPr lang="hu-HU" sz="2800" dirty="0"/>
              <a:t>, </a:t>
            </a:r>
            <a:r>
              <a:rPr lang="hu-HU" sz="2800" dirty="0" err="1"/>
              <a:t>CourseGaden</a:t>
            </a:r>
            <a:r>
              <a:rPr lang="hu-HU" sz="2800" dirty="0"/>
              <a:t>, </a:t>
            </a:r>
            <a:r>
              <a:rPr lang="hu-HU" sz="2800" dirty="0" err="1"/>
              <a:t>Coursera</a:t>
            </a:r>
            <a:endParaRPr lang="hu-H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u-HU" sz="2800" dirty="0"/>
              <a:t>Digitális mérés-értékelés</a:t>
            </a:r>
            <a:endParaRPr lang="hu-HU" sz="3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hu-HU" sz="2800" dirty="0" err="1"/>
              <a:t>Gamifikáció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98095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Fogalmak keveredése 3.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489506"/>
            <a:ext cx="7886700" cy="3263504"/>
          </a:xfrm>
        </p:spPr>
        <p:txBody>
          <a:bodyPr>
            <a:normAutofit/>
          </a:bodyPr>
          <a:lstStyle/>
          <a:p>
            <a:r>
              <a:rPr lang="hu-HU" dirty="0"/>
              <a:t>Távoktatás: </a:t>
            </a:r>
          </a:p>
          <a:p>
            <a:pPr lvl="1"/>
            <a:r>
              <a:rPr lang="hu-HU" dirty="0"/>
              <a:t>amikor előre elkészített, „konzerv” tartalmakat teszünk fel egy e-</a:t>
            </a:r>
            <a:r>
              <a:rPr lang="hu-HU" dirty="0" err="1"/>
              <a:t>learning</a:t>
            </a:r>
            <a:r>
              <a:rPr lang="hu-HU" dirty="0"/>
              <a:t> keretrendszerbe (pl. </a:t>
            </a:r>
            <a:r>
              <a:rPr lang="hu-HU" dirty="0" err="1"/>
              <a:t>Moodle</a:t>
            </a:r>
            <a:r>
              <a:rPr lang="hu-HU" dirty="0"/>
              <a:t>), aminek segítségével a hallgató akkor és ott tanul, amikor, ahol és ahogyan akar.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682" y="3344121"/>
            <a:ext cx="5693338" cy="34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1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Fogalmak keveredése 4.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1975" y="1575231"/>
            <a:ext cx="7886700" cy="3263504"/>
          </a:xfrm>
        </p:spPr>
        <p:txBody>
          <a:bodyPr>
            <a:normAutofit/>
          </a:bodyPr>
          <a:lstStyle/>
          <a:p>
            <a:r>
              <a:rPr lang="hu-HU" dirty="0" err="1"/>
              <a:t>Blended</a:t>
            </a:r>
            <a:r>
              <a:rPr lang="hu-HU" dirty="0"/>
              <a:t> </a:t>
            </a:r>
            <a:r>
              <a:rPr lang="hu-HU" dirty="0" err="1"/>
              <a:t>learning</a:t>
            </a:r>
            <a:r>
              <a:rPr lang="hu-HU" dirty="0"/>
              <a:t>: </a:t>
            </a:r>
          </a:p>
          <a:p>
            <a:pPr lvl="1"/>
            <a:r>
              <a:rPr lang="hu-HU" dirty="0"/>
              <a:t>amikor az oktatás egy része jelenléti oktatási formában, míg másik része online formában valósul meg.</a:t>
            </a:r>
          </a:p>
        </p:txBody>
      </p:sp>
      <p:pic>
        <p:nvPicPr>
          <p:cNvPr id="2050" name="Picture 2" descr="Blended Learning - Mill Dam School Ackwo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23" y="2900794"/>
            <a:ext cx="5678772" cy="36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0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kell a távoktatás?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Nem azért,</a:t>
            </a:r>
          </a:p>
          <a:p>
            <a:pPr lvl="1"/>
            <a:r>
              <a:rPr lang="hu-HU" dirty="0"/>
              <a:t>mert trendi,</a:t>
            </a:r>
          </a:p>
          <a:p>
            <a:pPr lvl="1"/>
            <a:r>
              <a:rPr lang="hu-HU" dirty="0"/>
              <a:t>mert elvárják,</a:t>
            </a:r>
          </a:p>
          <a:p>
            <a:pPr lvl="1"/>
            <a:r>
              <a:rPr lang="hu-HU" dirty="0"/>
              <a:t>mert kötelező vagy ajánlott!</a:t>
            </a:r>
          </a:p>
          <a:p>
            <a:r>
              <a:rPr lang="hu-HU" dirty="0"/>
              <a:t>Hanem azért,</a:t>
            </a:r>
          </a:p>
          <a:p>
            <a:pPr lvl="1"/>
            <a:r>
              <a:rPr lang="hu-HU" dirty="0"/>
              <a:t>mert információs társadalomban élünk (ha tetszik nekünk, ha nem),</a:t>
            </a:r>
          </a:p>
          <a:p>
            <a:pPr lvl="1"/>
            <a:r>
              <a:rPr lang="hu-HU" dirty="0"/>
              <a:t>mert a hallgatóink minden (egyéb) információjukat (is) a netről szerzik,</a:t>
            </a:r>
          </a:p>
          <a:p>
            <a:pPr lvl="1"/>
            <a:r>
              <a:rPr lang="hu-HU" dirty="0"/>
              <a:t>mert így, akkor és ott tanulhatnak, ahol és amikor akarnak,</a:t>
            </a:r>
          </a:p>
          <a:p>
            <a:pPr lvl="1"/>
            <a:r>
              <a:rPr lang="hu-HU" dirty="0"/>
              <a:t>mert a nagyelőadások zöme alacsony hatékonyságú.</a:t>
            </a:r>
          </a:p>
        </p:txBody>
      </p:sp>
    </p:spTree>
    <p:extLst>
      <p:ext uri="{BB962C8B-B14F-4D97-AF65-F5344CB8AC3E}">
        <p14:creationId xmlns:p14="http://schemas.microsoft.com/office/powerpoint/2010/main" val="1570885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ragaszkodunk mégis az élő előadásokhoz?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Mert ragaszkodunk a katedrához.</a:t>
            </a:r>
          </a:p>
          <a:p>
            <a:r>
              <a:rPr lang="hu-HU" dirty="0"/>
              <a:t>Aki elveszíti a katedrát, megszűnik tanárnak lenni.</a:t>
            </a:r>
          </a:p>
          <a:p>
            <a:r>
              <a:rPr lang="hu-HU" dirty="0"/>
              <a:t>Mert szeretünk tanítani, előadást tartani.</a:t>
            </a:r>
          </a:p>
          <a:p>
            <a:pPr lvl="1"/>
            <a:r>
              <a:rPr lang="hu-HU" dirty="0"/>
              <a:t>Jó látni a rácsodálkozó tekinteteket.</a:t>
            </a:r>
          </a:p>
          <a:p>
            <a:pPr lvl="1"/>
            <a:r>
              <a:rPr lang="hu-HU" dirty="0"/>
              <a:t>Jó hallani a poén utáni nevetést.</a:t>
            </a:r>
          </a:p>
          <a:p>
            <a:pPr lvl="1"/>
            <a:r>
              <a:rPr lang="hu-HU" dirty="0"/>
              <a:t>Jó beszélgetni a szünetben az előadásunk nagyszerűségéről.  </a:t>
            </a:r>
          </a:p>
          <a:p>
            <a:pPr marL="34290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38371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 mindig féltünk…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"A diákok már túlságosan függővé váltak a papírtól. Nem tudják, hogyan kell írni palatáblán … (1815, Iskolaigazgatók Szövetsége)</a:t>
            </a:r>
          </a:p>
          <a:p>
            <a:r>
              <a:rPr lang="hu-HU" dirty="0"/>
              <a:t>"A diákok ma drága töltőtollat használnak. Már régen nem tudják tollukat élezni, nem is tudnak </a:t>
            </a:r>
            <a:r>
              <a:rPr lang="hu-HU" dirty="0" err="1"/>
              <a:t>írótollal</a:t>
            </a:r>
            <a:r>
              <a:rPr lang="hu-HU" dirty="0"/>
              <a:t> írni." (1941, PTA </a:t>
            </a:r>
            <a:r>
              <a:rPr lang="hu-HU" dirty="0" err="1"/>
              <a:t>Gazette</a:t>
            </a:r>
            <a:r>
              <a:rPr lang="hu-HU" dirty="0"/>
              <a:t>)</a:t>
            </a:r>
          </a:p>
          <a:p>
            <a:r>
              <a:rPr lang="hu-HU" dirty="0"/>
              <a:t>"A golyóstollak tönkreteszik országunk oktatását. A diákok használják ezeket az eszközöket és aztán elhajítják azokat. " (1950, városi tanár)</a:t>
            </a:r>
          </a:p>
          <a:p>
            <a:r>
              <a:rPr lang="hu-HU" dirty="0"/>
              <a:t>„A diákok ma túlságosan támaszkodnak a kézi </a:t>
            </a:r>
            <a:r>
              <a:rPr lang="hu-HU" dirty="0" err="1"/>
              <a:t>számológépeik</a:t>
            </a:r>
            <a:r>
              <a:rPr lang="hu-HU" dirty="0"/>
              <a:t> használatára." (1980,  matematika tanár)</a:t>
            </a:r>
          </a:p>
          <a:p>
            <a:pPr marL="0" indent="0" algn="ctr">
              <a:buNone/>
            </a:pPr>
            <a:r>
              <a:rPr lang="hu-HU" dirty="0"/>
              <a:t>-------------------------------</a:t>
            </a:r>
          </a:p>
          <a:p>
            <a:r>
              <a:rPr lang="hu-HU" dirty="0"/>
              <a:t>Azért félünk, mert értéket képviselünk, értéket közvetítünk.</a:t>
            </a:r>
          </a:p>
          <a:p>
            <a:r>
              <a:rPr lang="hu-HU" dirty="0"/>
              <a:t>A változás azonban alkalmazkodást követel.</a:t>
            </a:r>
          </a:p>
          <a:p>
            <a:r>
              <a:rPr lang="hu-HU" dirty="0"/>
              <a:t>Aki nem lép időben óhatatlanul lemarad!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4959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hu-HU" dirty="0"/>
              <a:t>Az e-learning</a:t>
            </a:r>
            <a:br>
              <a:rPr lang="hu-HU" dirty="0"/>
            </a:br>
            <a:r>
              <a:rPr lang="hu-HU" dirty="0"/>
              <a:t>alkalmazási keretei, feltételei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>
            <a:normAutofit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önálló tanulásra , meglévő motivációra, tudatosságra épít – felnőttoktatás,  vállalati belső továbbképzések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személyes jelenlét, pszichikus tér  hiánya  - lemondás a nevelési célok egy részéről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oktatási, képzési oldal dominál  - nevelés szempontok háttérbe szorulhatnak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értékelési, számonkérési, </a:t>
            </a:r>
            <a:r>
              <a:rPr lang="hu-HU" sz="1800" dirty="0" err="1"/>
              <a:t>előrehaladás-nyomonkövetési</a:t>
            </a:r>
            <a:r>
              <a:rPr lang="hu-HU" sz="1800" dirty="0"/>
              <a:t>  rendszerek csak az ismeretek és a tudás bizonyos szintjének meglétét monitorozzák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digitális tesztek - gyakran csak a digitális tesztkitöltő rutint tesztelik.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digitális kompetencia, nyitottság, kreativitás, bátorság diáktól, tanártól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Valós idejű kommunikáció  - komoly vállalás, idő- és energiateher 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hu-HU" sz="1800" dirty="0"/>
              <a:t>Az e-learning rendszerek életciklusa rövid, ha nem szervesül az oktatási intézmény rendszerébe</a:t>
            </a:r>
          </a:p>
        </p:txBody>
      </p:sp>
    </p:spTree>
    <p:extLst>
      <p:ext uri="{BB962C8B-B14F-4D97-AF65-F5344CB8AC3E}">
        <p14:creationId xmlns:p14="http://schemas.microsoft.com/office/powerpoint/2010/main" val="1838980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7019"/>
            <a:ext cx="9144000" cy="1399032"/>
          </a:xfrm>
        </p:spPr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hu-HU" dirty="0"/>
              <a:t>A tanári szerep és az e-learning</a:t>
            </a:r>
          </a:p>
        </p:txBody>
      </p:sp>
      <p:sp>
        <p:nvSpPr>
          <p:cNvPr id="56322" name="Tartalom helye 2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r>
              <a:rPr lang="hu-HU" dirty="0"/>
              <a:t>Tananyagkészítés (tervezés, megvalósítás, tesztelés, bevezetés)</a:t>
            </a:r>
          </a:p>
          <a:p>
            <a:r>
              <a:rPr lang="hu-HU" dirty="0" err="1"/>
              <a:t>E-learning</a:t>
            </a:r>
            <a:r>
              <a:rPr lang="hu-HU" dirty="0"/>
              <a:t> kommunikáció</a:t>
            </a:r>
          </a:p>
          <a:p>
            <a:pPr lvl="1"/>
            <a:r>
              <a:rPr lang="hu-HU" dirty="0"/>
              <a:t>Forma</a:t>
            </a:r>
          </a:p>
          <a:p>
            <a:pPr lvl="1"/>
            <a:r>
              <a:rPr lang="hu-HU" dirty="0"/>
              <a:t>Stílus</a:t>
            </a:r>
          </a:p>
          <a:p>
            <a:pPr lvl="1"/>
            <a:r>
              <a:rPr lang="hu-HU" dirty="0"/>
              <a:t>Sebesség</a:t>
            </a:r>
          </a:p>
          <a:p>
            <a:pPr lvl="1"/>
            <a:r>
              <a:rPr lang="hu-HU" dirty="0"/>
              <a:t>Időigény</a:t>
            </a:r>
          </a:p>
          <a:p>
            <a:r>
              <a:rPr lang="hu-HU" dirty="0"/>
              <a:t>Megújulási képesség</a:t>
            </a:r>
          </a:p>
        </p:txBody>
      </p:sp>
    </p:spTree>
    <p:extLst>
      <p:ext uri="{BB962C8B-B14F-4D97-AF65-F5344CB8AC3E}">
        <p14:creationId xmlns:p14="http://schemas.microsoft.com/office/powerpoint/2010/main" val="3439181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Moodle</a:t>
            </a:r>
            <a:r>
              <a:rPr lang="hu-HU" dirty="0"/>
              <a:t> – kezdetek 1.</a:t>
            </a:r>
            <a:br>
              <a:rPr lang="hu-HU" dirty="0"/>
            </a:br>
            <a:r>
              <a:rPr lang="hu-HU" sz="1600" dirty="0"/>
              <a:t>https://moodle.uni-sopron.hu/my/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6549"/>
            <a:ext cx="86868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8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Moodle</a:t>
            </a:r>
            <a:r>
              <a:rPr lang="hu-HU" dirty="0"/>
              <a:t> – kezdetek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06" y="1524000"/>
            <a:ext cx="8414593" cy="473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3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Moodle</a:t>
            </a:r>
            <a:r>
              <a:rPr lang="hu-HU" dirty="0"/>
              <a:t> – kezdetek 3.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r="34017"/>
          <a:stretch/>
        </p:blipFill>
        <p:spPr>
          <a:xfrm>
            <a:off x="1323975" y="1342987"/>
            <a:ext cx="6236593" cy="53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6A86D6-8997-24BF-46BD-774F5E953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KAHOOT.IT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37BE43-6F12-177B-2043-B27F9776F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3600" dirty="0" err="1"/>
              <a:t>DigPed</a:t>
            </a:r>
            <a:r>
              <a:rPr lang="hu-HU" sz="3600" dirty="0"/>
              <a:t>:</a:t>
            </a:r>
          </a:p>
          <a:p>
            <a:pPr marL="0" indent="0">
              <a:buNone/>
            </a:pPr>
            <a:r>
              <a:rPr lang="hu-HU" sz="3600" dirty="0"/>
              <a:t>KÓD: 569014</a:t>
            </a:r>
          </a:p>
          <a:p>
            <a:pPr marL="0" indent="0">
              <a:buNone/>
            </a:pPr>
            <a:r>
              <a:rPr lang="hu-HU" sz="3600" dirty="0" err="1"/>
              <a:t>Nickname</a:t>
            </a:r>
            <a:r>
              <a:rPr lang="hu-HU" sz="3600" dirty="0"/>
              <a:t>: ….</a:t>
            </a:r>
          </a:p>
          <a:p>
            <a:pPr marL="0" indent="0">
              <a:buNone/>
            </a:pPr>
            <a:endParaRPr lang="hu-HU" sz="3600" dirty="0"/>
          </a:p>
          <a:p>
            <a:pPr marL="0" indent="0">
              <a:buNone/>
            </a:pPr>
            <a:r>
              <a:rPr lang="hu-HU" sz="3600" dirty="0"/>
              <a:t>Vagy:</a:t>
            </a:r>
          </a:p>
          <a:p>
            <a:pPr marL="0" indent="0">
              <a:buNone/>
            </a:pPr>
            <a:r>
              <a:rPr lang="hu-HU" sz="3600" dirty="0" err="1"/>
              <a:t>Kimittud</a:t>
            </a:r>
            <a:r>
              <a:rPr lang="hu-HU" sz="3600" dirty="0"/>
              <a:t>:</a:t>
            </a:r>
          </a:p>
          <a:p>
            <a:pPr marL="0" indent="0">
              <a:buNone/>
            </a:pPr>
            <a:r>
              <a:rPr lang="hu-HU" sz="3600" dirty="0"/>
              <a:t>8305844</a:t>
            </a:r>
          </a:p>
          <a:p>
            <a:pPr marL="0" indent="0">
              <a:buNone/>
            </a:pPr>
            <a:r>
              <a:rPr lang="hu-HU" sz="3600" dirty="0" err="1"/>
              <a:t>Nickname</a:t>
            </a:r>
            <a:r>
              <a:rPr lang="hu-HU" sz="3600" dirty="0"/>
              <a:t>: ….</a:t>
            </a:r>
          </a:p>
          <a:p>
            <a:pPr marL="0" indent="0">
              <a:buNone/>
            </a:pP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950952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391" y="365126"/>
            <a:ext cx="8537218" cy="1325563"/>
          </a:xfrm>
        </p:spPr>
        <p:txBody>
          <a:bodyPr>
            <a:normAutofit/>
          </a:bodyPr>
          <a:lstStyle/>
          <a:p>
            <a:r>
              <a:rPr lang="hu-HU" dirty="0" err="1"/>
              <a:t>CourseGarden</a:t>
            </a:r>
            <a:r>
              <a:rPr lang="hu-HU" dirty="0"/>
              <a:t> – a lehetséges jövő 1.</a:t>
            </a:r>
            <a:br>
              <a:rPr lang="hu-HU" dirty="0"/>
            </a:br>
            <a:r>
              <a:rPr lang="hu-HU" sz="1200" dirty="0"/>
              <a:t>https://molekula.coursegarden.com/Scenes/2049/contents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91" y="1547814"/>
            <a:ext cx="8537218" cy="48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7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3375" y="365126"/>
            <a:ext cx="8610599" cy="1325563"/>
          </a:xfrm>
        </p:spPr>
        <p:txBody>
          <a:bodyPr/>
          <a:lstStyle/>
          <a:p>
            <a:r>
              <a:rPr lang="hu-HU" dirty="0" err="1"/>
              <a:t>CourseGarden</a:t>
            </a:r>
            <a:r>
              <a:rPr lang="hu-HU" dirty="0"/>
              <a:t> – a lehetséges jövő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3" y="1544105"/>
            <a:ext cx="8736671" cy="49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60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0025" y="365126"/>
            <a:ext cx="8515350" cy="1325563"/>
          </a:xfrm>
        </p:spPr>
        <p:txBody>
          <a:bodyPr/>
          <a:lstStyle/>
          <a:p>
            <a:r>
              <a:rPr lang="hu-HU" dirty="0" err="1"/>
              <a:t>CourseGarden</a:t>
            </a:r>
            <a:r>
              <a:rPr lang="hu-HU" dirty="0"/>
              <a:t> – a lehetséges jövő 3.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2" y="1477728"/>
            <a:ext cx="8582795" cy="482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94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Coursera</a:t>
            </a:r>
            <a:r>
              <a:rPr lang="hu-HU" dirty="0"/>
              <a:t> – lehetséges jövő 1.</a:t>
            </a:r>
          </a:p>
        </p:txBody>
      </p:sp>
      <p:grpSp>
        <p:nvGrpSpPr>
          <p:cNvPr id="33" name="Csoportba foglalás 32"/>
          <p:cNvGrpSpPr/>
          <p:nvPr/>
        </p:nvGrpSpPr>
        <p:grpSpPr>
          <a:xfrm>
            <a:off x="333103" y="1571625"/>
            <a:ext cx="8306072" cy="4046643"/>
            <a:chOff x="549728" y="509851"/>
            <a:chExt cx="9947069" cy="5820755"/>
          </a:xfrm>
        </p:grpSpPr>
        <p:pic>
          <p:nvPicPr>
            <p:cNvPr id="4" name="Google Shape;634;p140"/>
            <p:cNvPicPr preferRelativeResize="0"/>
            <p:nvPr/>
          </p:nvPicPr>
          <p:blipFill rotWithShape="1">
            <a:blip r:embed="rId2">
              <a:alphaModFix/>
            </a:blip>
            <a:srcRect l="3755" r="3755"/>
            <a:stretch/>
          </p:blipFill>
          <p:spPr>
            <a:xfrm>
              <a:off x="5404112" y="3887504"/>
              <a:ext cx="1651716" cy="5766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" name="Google Shape;635;p140"/>
            <p:cNvGrpSpPr/>
            <p:nvPr/>
          </p:nvGrpSpPr>
          <p:grpSpPr>
            <a:xfrm>
              <a:off x="939097" y="4700131"/>
              <a:ext cx="2490243" cy="782020"/>
              <a:chOff x="-732790" y="3759743"/>
              <a:chExt cx="3041400" cy="737833"/>
            </a:xfrm>
          </p:grpSpPr>
          <p:sp>
            <p:nvSpPr>
              <p:cNvPr id="6" name="Google Shape;636;p140"/>
              <p:cNvSpPr txBox="1"/>
              <p:nvPr/>
            </p:nvSpPr>
            <p:spPr>
              <a:xfrm>
                <a:off x="-242052" y="3759743"/>
                <a:ext cx="2550600" cy="61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3245" tIns="93245" rIns="93245" bIns="93245" anchor="t" anchorCtr="0">
                <a:noAutofit/>
              </a:bodyPr>
              <a:lstStyle/>
              <a:p>
                <a:pPr algn="r">
                  <a:lnSpc>
                    <a:spcPct val="115000"/>
                  </a:lnSpc>
                  <a:buClr>
                    <a:srgbClr val="000000"/>
                  </a:buClr>
                  <a:buSzPts val="2400"/>
                </a:pPr>
                <a:r>
                  <a:rPr lang="en" sz="2448" b="1">
                    <a:solidFill>
                      <a:srgbClr val="382D8B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150+</a:t>
                </a:r>
                <a:endParaRPr sz="2448" b="1">
                  <a:solidFill>
                    <a:srgbClr val="382D8B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7" name="Google Shape;637;p140"/>
              <p:cNvSpPr txBox="1"/>
              <p:nvPr/>
            </p:nvSpPr>
            <p:spPr>
              <a:xfrm>
                <a:off x="-732790" y="4173276"/>
                <a:ext cx="3041400" cy="32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3245" tIns="93245" rIns="93245" bIns="93245" anchor="t" anchorCtr="0">
                <a:noAutofit/>
              </a:bodyPr>
              <a:lstStyle/>
              <a:p>
                <a:pPr algn="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28">
                    <a:solidFill>
                      <a:srgbClr val="382D8B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University Partners</a:t>
                </a:r>
                <a:endParaRPr sz="1428">
                  <a:solidFill>
                    <a:srgbClr val="382D8B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cxnSp>
          <p:nvCxnSpPr>
            <p:cNvPr id="8" name="Google Shape;641;p140"/>
            <p:cNvCxnSpPr/>
            <p:nvPr/>
          </p:nvCxnSpPr>
          <p:spPr>
            <a:xfrm rot="10800000">
              <a:off x="6569252" y="2655372"/>
              <a:ext cx="984007" cy="1801156"/>
            </a:xfrm>
            <a:prstGeom prst="straightConnector1">
              <a:avLst/>
            </a:prstGeom>
            <a:noFill/>
            <a:ln w="38100" cap="flat" cmpd="sng">
              <a:solidFill>
                <a:srgbClr val="99999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9" name="Google Shape;642;p140"/>
            <p:cNvCxnSpPr/>
            <p:nvPr/>
          </p:nvCxnSpPr>
          <p:spPr>
            <a:xfrm rot="10800000" flipH="1">
              <a:off x="4820996" y="2640079"/>
              <a:ext cx="1135361" cy="1886421"/>
            </a:xfrm>
            <a:prstGeom prst="straightConnector1">
              <a:avLst/>
            </a:prstGeom>
            <a:noFill/>
            <a:ln w="38100" cap="flat" cmpd="sng">
              <a:solidFill>
                <a:srgbClr val="99999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10" name="Google Shape;643;p140"/>
            <p:cNvCxnSpPr/>
            <p:nvPr/>
          </p:nvCxnSpPr>
          <p:spPr>
            <a:xfrm rot="10800000" flipH="1">
              <a:off x="5204465" y="5055024"/>
              <a:ext cx="2129159" cy="23662"/>
            </a:xfrm>
            <a:prstGeom prst="straightConnector1">
              <a:avLst/>
            </a:prstGeom>
            <a:noFill/>
            <a:ln w="38100" cap="flat" cmpd="sng">
              <a:solidFill>
                <a:srgbClr val="999999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sp>
          <p:nvSpPr>
            <p:cNvPr id="11" name="Google Shape;644;p140"/>
            <p:cNvSpPr/>
            <p:nvPr/>
          </p:nvSpPr>
          <p:spPr>
            <a:xfrm rot="-10799368" flipH="1">
              <a:off x="5150282" y="732754"/>
              <a:ext cx="2218503" cy="2300095"/>
            </a:xfrm>
            <a:prstGeom prst="blockArc">
              <a:avLst>
                <a:gd name="adj1" fmla="val 10800000"/>
                <a:gd name="adj2" fmla="val 197384"/>
                <a:gd name="adj3" fmla="val 15059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3245" tIns="93245" rIns="93245" bIns="93245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28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646;p140"/>
            <p:cNvGrpSpPr/>
            <p:nvPr/>
          </p:nvGrpSpPr>
          <p:grpSpPr>
            <a:xfrm>
              <a:off x="1400802" y="3891205"/>
              <a:ext cx="2476833" cy="739049"/>
              <a:chOff x="-755147" y="3800282"/>
              <a:chExt cx="3063694" cy="697290"/>
            </a:xfrm>
          </p:grpSpPr>
          <p:sp>
            <p:nvSpPr>
              <p:cNvPr id="13" name="Google Shape;647;p140"/>
              <p:cNvSpPr txBox="1"/>
              <p:nvPr/>
            </p:nvSpPr>
            <p:spPr>
              <a:xfrm>
                <a:off x="-242053" y="3800282"/>
                <a:ext cx="2550600" cy="61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3245" tIns="93245" rIns="93245" bIns="93245" anchor="t" anchorCtr="0">
                <a:noAutofit/>
              </a:bodyPr>
              <a:lstStyle/>
              <a:p>
                <a:pPr algn="r">
                  <a:lnSpc>
                    <a:spcPct val="115000"/>
                  </a:lnSpc>
                  <a:buClr>
                    <a:srgbClr val="000000"/>
                  </a:buClr>
                  <a:buSzPts val="2400"/>
                </a:pPr>
                <a:r>
                  <a:rPr lang="en" sz="2448" b="1">
                    <a:solidFill>
                      <a:srgbClr val="382D8B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50+</a:t>
                </a:r>
                <a:endParaRPr sz="2448" b="1">
                  <a:solidFill>
                    <a:srgbClr val="382D8B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4" name="Google Shape;648;p140"/>
              <p:cNvSpPr txBox="1"/>
              <p:nvPr/>
            </p:nvSpPr>
            <p:spPr>
              <a:xfrm>
                <a:off x="-755147" y="4173272"/>
                <a:ext cx="3063600" cy="32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3245" tIns="93245" rIns="93245" bIns="93245" anchor="t" anchorCtr="0">
                <a:noAutofit/>
              </a:bodyPr>
              <a:lstStyle/>
              <a:p>
                <a:pPr algn="r"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28">
                    <a:solidFill>
                      <a:srgbClr val="382D8B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Industry Partners</a:t>
                </a:r>
                <a:endParaRPr sz="1428">
                  <a:solidFill>
                    <a:srgbClr val="382D8B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15" name="Google Shape;650;p140"/>
            <p:cNvGrpSpPr/>
            <p:nvPr/>
          </p:nvGrpSpPr>
          <p:grpSpPr>
            <a:xfrm>
              <a:off x="5692950" y="1415756"/>
              <a:ext cx="1133016" cy="1133016"/>
              <a:chOff x="3995675" y="846803"/>
              <a:chExt cx="884100" cy="884100"/>
            </a:xfrm>
          </p:grpSpPr>
          <p:sp>
            <p:nvSpPr>
              <p:cNvPr id="16" name="Google Shape;651;p140"/>
              <p:cNvSpPr/>
              <p:nvPr/>
            </p:nvSpPr>
            <p:spPr>
              <a:xfrm>
                <a:off x="3995675" y="846803"/>
                <a:ext cx="884100" cy="884100"/>
              </a:xfrm>
              <a:prstGeom prst="ellipse">
                <a:avLst/>
              </a:prstGeom>
              <a:solidFill>
                <a:srgbClr val="0056D2"/>
              </a:solidFill>
              <a:ln>
                <a:noFill/>
              </a:ln>
              <a:effectLst>
                <a:outerShdw blurRad="114300" dist="57150" dir="5400000" algn="bl" rotWithShape="0">
                  <a:srgbClr val="000000">
                    <a:alpha val="25880"/>
                  </a:srgbClr>
                </a:outerShdw>
              </a:effectLst>
            </p:spPr>
            <p:txBody>
              <a:bodyPr spcFirstLastPara="1" wrap="square" lIns="93245" tIns="93245" rIns="93245" bIns="9324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28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oogle Shape;652;p14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144912" y="1127363"/>
                <a:ext cx="579225" cy="3327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14300" dist="57150" dir="5400000" algn="bl" rotWithShape="0">
                  <a:srgbClr val="000000">
                    <a:alpha val="25880"/>
                  </a:srgbClr>
                </a:outerShdw>
              </a:effectLst>
            </p:spPr>
          </p:pic>
        </p:grpSp>
        <p:grpSp>
          <p:nvGrpSpPr>
            <p:cNvPr id="18" name="Google Shape;653;p140"/>
            <p:cNvGrpSpPr/>
            <p:nvPr/>
          </p:nvGrpSpPr>
          <p:grpSpPr>
            <a:xfrm>
              <a:off x="3909965" y="4617654"/>
              <a:ext cx="1133016" cy="1133016"/>
              <a:chOff x="2604400" y="3345266"/>
              <a:chExt cx="884100" cy="884100"/>
            </a:xfrm>
          </p:grpSpPr>
          <p:sp>
            <p:nvSpPr>
              <p:cNvPr id="19" name="Google Shape;654;p140"/>
              <p:cNvSpPr/>
              <p:nvPr/>
            </p:nvSpPr>
            <p:spPr>
              <a:xfrm>
                <a:off x="2604400" y="3345266"/>
                <a:ext cx="884100" cy="884100"/>
              </a:xfrm>
              <a:prstGeom prst="ellipse">
                <a:avLst/>
              </a:prstGeom>
              <a:solidFill>
                <a:srgbClr val="382D8B"/>
              </a:solidFill>
              <a:ln>
                <a:noFill/>
              </a:ln>
              <a:effectLst>
                <a:outerShdw blurRad="100013" dist="85725" dir="5400000" algn="bl" rotWithShape="0">
                  <a:srgbClr val="000000">
                    <a:alpha val="12940"/>
                  </a:srgbClr>
                </a:outerShdw>
              </a:effectLst>
            </p:spPr>
            <p:txBody>
              <a:bodyPr spcFirstLastPara="1" wrap="square" lIns="93245" tIns="93245" rIns="93245" bIns="9324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28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0" name="Google Shape;655;p14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796825" y="3542300"/>
                <a:ext cx="499250" cy="490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1" name="Google Shape;656;p140"/>
            <p:cNvGrpSpPr/>
            <p:nvPr/>
          </p:nvGrpSpPr>
          <p:grpSpPr>
            <a:xfrm>
              <a:off x="7553292" y="4617670"/>
              <a:ext cx="1133016" cy="1133016"/>
              <a:chOff x="5447313" y="3345278"/>
              <a:chExt cx="884100" cy="884100"/>
            </a:xfrm>
          </p:grpSpPr>
          <p:sp>
            <p:nvSpPr>
              <p:cNvPr id="22" name="Google Shape;657;p140"/>
              <p:cNvSpPr/>
              <p:nvPr/>
            </p:nvSpPr>
            <p:spPr>
              <a:xfrm>
                <a:off x="5447313" y="3345278"/>
                <a:ext cx="884100" cy="884100"/>
              </a:xfrm>
              <a:prstGeom prst="ellipse">
                <a:avLst/>
              </a:prstGeom>
              <a:solidFill>
                <a:srgbClr val="F7A360"/>
              </a:solidFill>
              <a:ln>
                <a:noFill/>
              </a:ln>
              <a:effectLst>
                <a:outerShdw blurRad="157163" dist="85725" dir="5400000" algn="bl" rotWithShape="0">
                  <a:srgbClr val="000000">
                    <a:alpha val="17650"/>
                  </a:srgbClr>
                </a:outerShdw>
              </a:effectLst>
            </p:spPr>
            <p:txBody>
              <a:bodyPr spcFirstLastPara="1" wrap="square" lIns="93245" tIns="93245" rIns="93245" bIns="9324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28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Google Shape;658;p14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620922" y="3540280"/>
                <a:ext cx="548900" cy="48212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" name="Google Shape;659;p140"/>
            <p:cNvSpPr txBox="1"/>
            <p:nvPr/>
          </p:nvSpPr>
          <p:spPr>
            <a:xfrm>
              <a:off x="549728" y="633588"/>
              <a:ext cx="3993957" cy="2328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>
                <a:buClr>
                  <a:srgbClr val="1F1F1F"/>
                </a:buClr>
                <a:buSzPts val="1100"/>
              </a:pPr>
              <a:r>
                <a:rPr lang="en" sz="2448" dirty="0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Coursera, a </a:t>
              </a:r>
              <a:br>
                <a:rPr lang="en" sz="2448" dirty="0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r>
                <a:rPr lang="en" sz="2448" dirty="0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global </a:t>
              </a:r>
              <a:r>
                <a:rPr lang="en" sz="2448" b="1" dirty="0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learning ecosystem</a:t>
              </a:r>
              <a:endParaRPr sz="2448" b="1" dirty="0">
                <a:solidFill>
                  <a:srgbClr val="0056D2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5" name="Google Shape;660;p140"/>
            <p:cNvSpPr txBox="1"/>
            <p:nvPr/>
          </p:nvSpPr>
          <p:spPr>
            <a:xfrm>
              <a:off x="4898009" y="509851"/>
              <a:ext cx="2737839" cy="57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2400"/>
              </a:pPr>
              <a:r>
                <a:rPr lang="en" sz="2448" b="1" dirty="0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Learners</a:t>
              </a:r>
              <a:br>
                <a:rPr lang="en" sz="2448" b="1" dirty="0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endParaRPr sz="1428" i="1" dirty="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6" name="Google Shape;661;p140"/>
            <p:cNvSpPr txBox="1"/>
            <p:nvPr/>
          </p:nvSpPr>
          <p:spPr>
            <a:xfrm>
              <a:off x="3105421" y="5759050"/>
              <a:ext cx="2737839" cy="57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" sz="2448" b="1" dirty="0">
                  <a:solidFill>
                    <a:srgbClr val="382D8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Educators</a:t>
              </a:r>
              <a:br>
                <a:rPr lang="en" sz="2448" b="1" dirty="0">
                  <a:solidFill>
                    <a:srgbClr val="382D8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endParaRPr sz="2448" dirty="0">
                <a:solidFill>
                  <a:srgbClr val="382D8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" name="Google Shape;662;p140"/>
            <p:cNvSpPr txBox="1"/>
            <p:nvPr/>
          </p:nvSpPr>
          <p:spPr>
            <a:xfrm>
              <a:off x="6779441" y="5759050"/>
              <a:ext cx="2737839" cy="57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 algn="ctr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" sz="2448" b="1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Institutions</a:t>
              </a:r>
              <a:br>
                <a:rPr lang="en" sz="2448" b="1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endParaRPr sz="2448">
                <a:solidFill>
                  <a:srgbClr val="F7A36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grpSp>
          <p:nvGrpSpPr>
            <p:cNvPr id="28" name="Google Shape;663;p140"/>
            <p:cNvGrpSpPr/>
            <p:nvPr/>
          </p:nvGrpSpPr>
          <p:grpSpPr>
            <a:xfrm>
              <a:off x="7131392" y="1476170"/>
              <a:ext cx="3365405" cy="782530"/>
              <a:chOff x="5582867" y="568163"/>
              <a:chExt cx="3175246" cy="738314"/>
            </a:xfrm>
          </p:grpSpPr>
          <p:sp>
            <p:nvSpPr>
              <p:cNvPr id="29" name="Google Shape;664;p140"/>
              <p:cNvSpPr txBox="1"/>
              <p:nvPr/>
            </p:nvSpPr>
            <p:spPr>
              <a:xfrm>
                <a:off x="5582867" y="568163"/>
                <a:ext cx="2583300" cy="53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3245" tIns="93245" rIns="93245" bIns="93245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000000"/>
                  </a:buClr>
                  <a:buSzPts val="2400"/>
                </a:pPr>
                <a:r>
                  <a:rPr lang="en" sz="2448" b="1">
                    <a:solidFill>
                      <a:srgbClr val="0056D2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80+ </a:t>
                </a:r>
                <a:r>
                  <a:rPr lang="en" sz="2448">
                    <a:solidFill>
                      <a:srgbClr val="0056D2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million</a:t>
                </a:r>
                <a:endParaRPr sz="2448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0" name="Google Shape;665;p140"/>
              <p:cNvSpPr txBox="1"/>
              <p:nvPr/>
            </p:nvSpPr>
            <p:spPr>
              <a:xfrm>
                <a:off x="5586813" y="982177"/>
                <a:ext cx="3171300" cy="32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3245" tIns="93245" rIns="93245" bIns="93245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000000"/>
                  </a:buClr>
                  <a:buSzPts val="1400"/>
                </a:pPr>
                <a:r>
                  <a:rPr lang="en" sz="1428">
                    <a:solidFill>
                      <a:srgbClr val="0056D2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Individuals</a:t>
                </a:r>
                <a:endParaRPr sz="1428">
                  <a:solidFill>
                    <a:srgbClr val="0056D2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31" name="Google Shape;667;p140"/>
            <p:cNvSpPr txBox="1"/>
            <p:nvPr/>
          </p:nvSpPr>
          <p:spPr>
            <a:xfrm>
              <a:off x="4923915" y="885483"/>
              <a:ext cx="2737839" cy="5715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 algn="ctr">
                <a:lnSpc>
                  <a:spcPct val="80000"/>
                </a:lnSpc>
                <a:buClr>
                  <a:srgbClr val="000000"/>
                </a:buClr>
                <a:buSzPts val="1400"/>
              </a:pPr>
              <a:r>
                <a:rPr lang="en" sz="1224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Learn and prosper</a:t>
              </a:r>
              <a:endParaRPr sz="1224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34" name="Google Shape;638;p140"/>
          <p:cNvGrpSpPr/>
          <p:nvPr/>
        </p:nvGrpSpPr>
        <p:grpSpPr>
          <a:xfrm>
            <a:off x="6715531" y="4196992"/>
            <a:ext cx="3180539" cy="935171"/>
            <a:chOff x="6746625" y="3036146"/>
            <a:chExt cx="3314737" cy="914479"/>
          </a:xfrm>
        </p:grpSpPr>
        <p:sp>
          <p:nvSpPr>
            <p:cNvPr id="35" name="Google Shape;639;p140"/>
            <p:cNvSpPr txBox="1"/>
            <p:nvPr/>
          </p:nvSpPr>
          <p:spPr>
            <a:xfrm>
              <a:off x="6806362" y="3036146"/>
              <a:ext cx="3255000" cy="44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000000"/>
                </a:buClr>
                <a:buSzPts val="2400"/>
              </a:pPr>
              <a:r>
                <a:rPr lang="en" b="1" dirty="0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6,000+ </a:t>
              </a:r>
              <a:r>
                <a:rPr lang="en" dirty="0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institutions</a:t>
              </a:r>
              <a:endParaRPr dirty="0">
                <a:solidFill>
                  <a:srgbClr val="F7A36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" name="Google Shape;640;p140"/>
            <p:cNvSpPr txBox="1"/>
            <p:nvPr/>
          </p:nvSpPr>
          <p:spPr>
            <a:xfrm>
              <a:off x="6746625" y="3410925"/>
              <a:ext cx="2503200" cy="5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245" tIns="93245" rIns="93245" bIns="93245" anchor="t" anchorCtr="0">
              <a:noAutofit/>
            </a:bodyPr>
            <a:lstStyle/>
            <a:p>
              <a:pPr marL="524599" indent="-220202">
                <a:lnSpc>
                  <a:spcPct val="115000"/>
                </a:lnSpc>
                <a:buClr>
                  <a:srgbClr val="F7A360"/>
                </a:buClr>
                <a:buSzPts val="1600"/>
                <a:buFont typeface="Source Sans Pro"/>
                <a:buChar char="●"/>
              </a:pPr>
              <a:r>
                <a:rPr lang="en" sz="1200" dirty="0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2,000+ Businesses</a:t>
              </a:r>
              <a:endParaRPr sz="1200" dirty="0">
                <a:solidFill>
                  <a:srgbClr val="F7A36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524599" indent="-220202">
                <a:lnSpc>
                  <a:spcPct val="115000"/>
                </a:lnSpc>
                <a:buClr>
                  <a:srgbClr val="F7A360"/>
                </a:buClr>
                <a:buSzPts val="1600"/>
                <a:buFont typeface="Source Sans Pro"/>
                <a:buChar char="●"/>
              </a:pPr>
              <a:r>
                <a:rPr lang="en" sz="1200" dirty="0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350+ Gov. bodies</a:t>
              </a:r>
              <a:endParaRPr sz="1200" dirty="0">
                <a:solidFill>
                  <a:srgbClr val="F7A36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524599" indent="-220202">
                <a:lnSpc>
                  <a:spcPct val="115000"/>
                </a:lnSpc>
                <a:buClr>
                  <a:srgbClr val="F7A360"/>
                </a:buClr>
                <a:buSzPts val="1600"/>
                <a:buFont typeface="Source Sans Pro"/>
                <a:buChar char="●"/>
              </a:pPr>
              <a:r>
                <a:rPr lang="en" sz="1200" dirty="0">
                  <a:solidFill>
                    <a:srgbClr val="F7A36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4,000+ Campuses</a:t>
              </a:r>
              <a:endParaRPr sz="1200" dirty="0">
                <a:solidFill>
                  <a:srgbClr val="F7A36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>
                <a:lnSpc>
                  <a:spcPct val="115000"/>
                </a:lnSpc>
                <a:buClr>
                  <a:srgbClr val="000000"/>
                </a:buClr>
                <a:buSzPts val="1400"/>
              </a:pPr>
              <a:endParaRPr sz="1050" dirty="0">
                <a:solidFill>
                  <a:srgbClr val="F7A36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989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1" name="Google Shape;321;p82"/>
          <p:cNvGraphicFramePr/>
          <p:nvPr>
            <p:extLst>
              <p:ext uri="{D42A27DB-BD31-4B8C-83A1-F6EECF244321}">
                <p14:modId xmlns:p14="http://schemas.microsoft.com/office/powerpoint/2010/main" val="4047798347"/>
              </p:ext>
            </p:extLst>
          </p:nvPr>
        </p:nvGraphicFramePr>
        <p:xfrm>
          <a:off x="419003" y="325499"/>
          <a:ext cx="8274151" cy="79242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74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5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hu-HU" sz="4000" dirty="0" err="1"/>
                        <a:t>Coursera</a:t>
                      </a:r>
                      <a:r>
                        <a:rPr lang="hu-HU" sz="4000" dirty="0"/>
                        <a:t> – lehetséges jövő 2.</a:t>
                      </a:r>
                      <a:endParaRPr sz="3600" b="1" u="none" strike="noStrike" cap="none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12" marR="91412" marT="91412" marB="91412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B6C7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22" name="Google Shape;322;p82"/>
          <p:cNvGrpSpPr/>
          <p:nvPr/>
        </p:nvGrpSpPr>
        <p:grpSpPr>
          <a:xfrm>
            <a:off x="1844662" y="2631455"/>
            <a:ext cx="5705591" cy="1106663"/>
            <a:chOff x="1191379" y="1678708"/>
            <a:chExt cx="6180440" cy="1374590"/>
          </a:xfrm>
        </p:grpSpPr>
        <p:cxnSp>
          <p:nvCxnSpPr>
            <p:cNvPr id="323" name="Google Shape;323;p82"/>
            <p:cNvCxnSpPr/>
            <p:nvPr/>
          </p:nvCxnSpPr>
          <p:spPr>
            <a:xfrm flipH="1">
              <a:off x="1210119" y="2135298"/>
              <a:ext cx="6161700" cy="918000"/>
            </a:xfrm>
            <a:prstGeom prst="straightConnector1">
              <a:avLst/>
            </a:prstGeom>
            <a:noFill/>
            <a:ln w="38100" cap="flat" cmpd="sng">
              <a:solidFill>
                <a:srgbClr val="99999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24" name="Google Shape;324;p82"/>
            <p:cNvCxnSpPr/>
            <p:nvPr/>
          </p:nvCxnSpPr>
          <p:spPr>
            <a:xfrm rot="10800000" flipH="1">
              <a:off x="1191379" y="1678708"/>
              <a:ext cx="6134100" cy="45900"/>
            </a:xfrm>
            <a:prstGeom prst="straightConnector1">
              <a:avLst/>
            </a:prstGeom>
            <a:noFill/>
            <a:ln w="38100" cap="flat" cmpd="sng">
              <a:solidFill>
                <a:srgbClr val="999999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pic>
        <p:nvPicPr>
          <p:cNvPr id="325" name="Google Shape;32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214" y="2785915"/>
            <a:ext cx="335175" cy="34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041" y="3002239"/>
            <a:ext cx="335175" cy="34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840" y="3370022"/>
            <a:ext cx="335175" cy="34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1794" y="3131482"/>
            <a:ext cx="335175" cy="34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0790" y="3476705"/>
            <a:ext cx="335175" cy="34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1723" y="2788873"/>
            <a:ext cx="335175" cy="34903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82"/>
          <p:cNvSpPr txBox="1"/>
          <p:nvPr/>
        </p:nvSpPr>
        <p:spPr>
          <a:xfrm>
            <a:off x="2202936" y="1922029"/>
            <a:ext cx="1110743" cy="40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2000" kern="0">
                <a:solidFill>
                  <a:srgbClr val="1E9EF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2,000+</a:t>
            </a:r>
            <a:endParaRPr sz="2000" kern="0">
              <a:solidFill>
                <a:srgbClr val="1E9EF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2" name="Google Shape;332;p82"/>
          <p:cNvSpPr txBox="1"/>
          <p:nvPr/>
        </p:nvSpPr>
        <p:spPr>
          <a:xfrm>
            <a:off x="3326719" y="1922029"/>
            <a:ext cx="1110743" cy="40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2000" kern="0">
                <a:solidFill>
                  <a:srgbClr val="F1C23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5,500+</a:t>
            </a:r>
            <a:endParaRPr sz="2000" kern="0">
              <a:solidFill>
                <a:srgbClr val="F1C23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33" name="Google Shape;333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6037" y="2960179"/>
            <a:ext cx="426293" cy="3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731" y="3082874"/>
            <a:ext cx="426293" cy="3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6816" y="3450958"/>
            <a:ext cx="426293" cy="3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5469" y="3205569"/>
            <a:ext cx="426293" cy="3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5469" y="2898831"/>
            <a:ext cx="426293" cy="3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4688" y="3328264"/>
            <a:ext cx="426293" cy="35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731" y="2714788"/>
            <a:ext cx="426293" cy="35106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82"/>
          <p:cNvSpPr txBox="1"/>
          <p:nvPr/>
        </p:nvSpPr>
        <p:spPr>
          <a:xfrm>
            <a:off x="4707263" y="1922029"/>
            <a:ext cx="881275" cy="40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2000" kern="0">
                <a:solidFill>
                  <a:srgbClr val="FB6C7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600+</a:t>
            </a:r>
            <a:endParaRPr sz="2000" kern="0">
              <a:solidFill>
                <a:srgbClr val="FB6C7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41" name="Google Shape;341;p82"/>
          <p:cNvGrpSpPr/>
          <p:nvPr/>
        </p:nvGrpSpPr>
        <p:grpSpPr>
          <a:xfrm>
            <a:off x="4608939" y="3182316"/>
            <a:ext cx="1590456" cy="316884"/>
            <a:chOff x="3223325" y="2304800"/>
            <a:chExt cx="1012593" cy="201750"/>
          </a:xfrm>
        </p:grpSpPr>
        <p:pic>
          <p:nvPicPr>
            <p:cNvPr id="342" name="Google Shape;342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23325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15223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07121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99019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90918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7" name="Google Shape;347;p82"/>
          <p:cNvSpPr txBox="1"/>
          <p:nvPr/>
        </p:nvSpPr>
        <p:spPr>
          <a:xfrm>
            <a:off x="6138754" y="1922029"/>
            <a:ext cx="693801" cy="40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2000" kern="0">
                <a:solidFill>
                  <a:srgbClr val="1E9EF5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50+</a:t>
            </a:r>
            <a:endParaRPr sz="2000" kern="0">
              <a:solidFill>
                <a:srgbClr val="1E9EF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8" name="Google Shape;348;p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08735" y="2617465"/>
            <a:ext cx="578036" cy="40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1431" y="2924203"/>
            <a:ext cx="578036" cy="40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82"/>
          <p:cNvSpPr txBox="1"/>
          <p:nvPr/>
        </p:nvSpPr>
        <p:spPr>
          <a:xfrm>
            <a:off x="7415137" y="1922029"/>
            <a:ext cx="807785" cy="40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algn="ctr" defTabSz="914247">
              <a:buClr>
                <a:srgbClr val="000000"/>
              </a:buClr>
            </a:pPr>
            <a:r>
              <a:rPr lang="en" sz="2000" kern="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</a:t>
            </a:r>
            <a:endParaRPr sz="2000" kern="0">
              <a:solidFill>
                <a:srgbClr val="43434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51" name="Google Shape;351;p82" descr="Degr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4664">
            <a:off x="7466617" y="2806998"/>
            <a:ext cx="544825" cy="54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82" descr="Degr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4664">
            <a:off x="7425885" y="2438912"/>
            <a:ext cx="544825" cy="54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82" descr="Degre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4664">
            <a:off x="7806544" y="2438919"/>
            <a:ext cx="544825" cy="548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4" name="Google Shape;354;p82"/>
          <p:cNvGrpSpPr/>
          <p:nvPr/>
        </p:nvGrpSpPr>
        <p:grpSpPr>
          <a:xfrm>
            <a:off x="4517528" y="2754452"/>
            <a:ext cx="1590456" cy="316884"/>
            <a:chOff x="3223325" y="2304800"/>
            <a:chExt cx="1012593" cy="201750"/>
          </a:xfrm>
        </p:grpSpPr>
        <p:pic>
          <p:nvPicPr>
            <p:cNvPr id="355" name="Google Shape;355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223325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15223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07121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799019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8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990918" y="2304800"/>
              <a:ext cx="245000" cy="20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Google Shape;360;p82"/>
          <p:cNvSpPr txBox="1"/>
          <p:nvPr/>
        </p:nvSpPr>
        <p:spPr>
          <a:xfrm>
            <a:off x="2279404" y="3101869"/>
            <a:ext cx="807485" cy="300257"/>
          </a:xfrm>
          <a:prstGeom prst="rect">
            <a:avLst/>
          </a:prstGeom>
          <a:solidFill>
            <a:srgbClr val="4A86E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algn="ctr" defTabSz="914247">
              <a:buClr>
                <a:srgbClr val="000000"/>
              </a:buClr>
              <a:buSzPts val="1400"/>
            </a:pPr>
            <a:r>
              <a:rPr lang="en" sz="1200" b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Projects</a:t>
            </a:r>
            <a:endParaRPr sz="1200" b="1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82"/>
          <p:cNvSpPr txBox="1"/>
          <p:nvPr/>
        </p:nvSpPr>
        <p:spPr>
          <a:xfrm>
            <a:off x="3510207" y="2985842"/>
            <a:ext cx="911570" cy="310457"/>
          </a:xfrm>
          <a:prstGeom prst="rect">
            <a:avLst/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algn="ctr" defTabSz="914247">
              <a:buClr>
                <a:srgbClr val="000000"/>
              </a:buClr>
              <a:buSzPts val="1400"/>
            </a:pPr>
            <a:r>
              <a:rPr lang="en" sz="1200" b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Courses</a:t>
            </a:r>
            <a:endParaRPr sz="1200" b="1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82"/>
          <p:cNvSpPr txBox="1"/>
          <p:nvPr/>
        </p:nvSpPr>
        <p:spPr>
          <a:xfrm>
            <a:off x="4732391" y="2873041"/>
            <a:ext cx="1365706" cy="309257"/>
          </a:xfrm>
          <a:prstGeom prst="rect">
            <a:avLst/>
          </a:prstGeom>
          <a:solidFill>
            <a:srgbClr val="FB6C7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algn="ctr" defTabSz="914247">
              <a:buClr>
                <a:srgbClr val="000000"/>
              </a:buClr>
              <a:buSzPts val="1400"/>
            </a:pPr>
            <a:r>
              <a:rPr lang="en" sz="1200" b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Specializations</a:t>
            </a:r>
            <a:endParaRPr sz="1200" b="1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82"/>
          <p:cNvSpPr txBox="1"/>
          <p:nvPr/>
        </p:nvSpPr>
        <p:spPr>
          <a:xfrm>
            <a:off x="6203731" y="2775280"/>
            <a:ext cx="1110743" cy="309257"/>
          </a:xfrm>
          <a:prstGeom prst="rect">
            <a:avLst/>
          </a:prstGeom>
          <a:solidFill>
            <a:srgbClr val="4A86E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algn="ctr" defTabSz="914247">
              <a:buClr>
                <a:srgbClr val="000000"/>
              </a:buClr>
              <a:buSzPts val="1400"/>
            </a:pPr>
            <a:r>
              <a:rPr lang="en" sz="1200" b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Certificates</a:t>
            </a:r>
            <a:endParaRPr sz="1200" b="1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82"/>
          <p:cNvSpPr txBox="1"/>
          <p:nvPr/>
        </p:nvSpPr>
        <p:spPr>
          <a:xfrm>
            <a:off x="7586401" y="2623744"/>
            <a:ext cx="829982" cy="301757"/>
          </a:xfrm>
          <a:prstGeom prst="rect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12" tIns="91412" rIns="91412" bIns="91412" anchor="ctr" anchorCtr="0">
            <a:noAutofit/>
          </a:bodyPr>
          <a:lstStyle/>
          <a:p>
            <a:pPr algn="ctr" defTabSz="914247">
              <a:buClr>
                <a:srgbClr val="000000"/>
              </a:buClr>
              <a:buSzPts val="1400"/>
            </a:pPr>
            <a:r>
              <a:rPr lang="en" sz="1200" b="1" ker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Degrees</a:t>
            </a:r>
            <a:endParaRPr sz="1200" b="1" i="1" kern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82"/>
          <p:cNvSpPr txBox="1"/>
          <p:nvPr/>
        </p:nvSpPr>
        <p:spPr>
          <a:xfrm>
            <a:off x="2264478" y="2247879"/>
            <a:ext cx="807485" cy="31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10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1-2 hours</a:t>
            </a:r>
            <a:endParaRPr sz="10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82"/>
          <p:cNvSpPr txBox="1"/>
          <p:nvPr/>
        </p:nvSpPr>
        <p:spPr>
          <a:xfrm>
            <a:off x="3326728" y="2247880"/>
            <a:ext cx="807485" cy="309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10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1-8 weeks</a:t>
            </a:r>
            <a:endParaRPr sz="10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82"/>
          <p:cNvSpPr txBox="1"/>
          <p:nvPr/>
        </p:nvSpPr>
        <p:spPr>
          <a:xfrm>
            <a:off x="4707268" y="2247881"/>
            <a:ext cx="1006058" cy="29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10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2-6 months</a:t>
            </a:r>
            <a:endParaRPr sz="10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82"/>
          <p:cNvSpPr txBox="1"/>
          <p:nvPr/>
        </p:nvSpPr>
        <p:spPr>
          <a:xfrm>
            <a:off x="6138753" y="2247881"/>
            <a:ext cx="1049251" cy="24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2" tIns="91412" rIns="91412" bIns="91412" anchor="t" anchorCtr="0">
            <a:noAutofit/>
          </a:bodyPr>
          <a:lstStyle/>
          <a:p>
            <a:pPr defTabSz="914247">
              <a:buClr>
                <a:srgbClr val="000000"/>
              </a:buClr>
            </a:pPr>
            <a:r>
              <a:rPr lang="en" sz="1000" ker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5-7 months</a:t>
            </a:r>
            <a:endParaRPr sz="1000" kern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369" name="Google Shape;369;p82"/>
          <p:cNvGraphicFramePr/>
          <p:nvPr>
            <p:extLst>
              <p:ext uri="{D42A27DB-BD31-4B8C-83A1-F6EECF244321}">
                <p14:modId xmlns:p14="http://schemas.microsoft.com/office/powerpoint/2010/main" val="3279105717"/>
              </p:ext>
            </p:extLst>
          </p:nvPr>
        </p:nvGraphicFramePr>
        <p:xfrm>
          <a:off x="758754" y="4387341"/>
          <a:ext cx="7937550" cy="148023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5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6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7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4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2174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Value Proposition</a:t>
                      </a:r>
                      <a:endParaRPr sz="12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Gain a job-relevant skill in under 2 hours</a:t>
                      </a:r>
                      <a:endParaRPr sz="120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Learn something new</a:t>
                      </a:r>
                      <a:endParaRPr sz="1200" dirty="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Master a skill</a:t>
                      </a:r>
                      <a:endParaRPr sz="1200" dirty="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Get job-ready for an in-demand career </a:t>
                      </a:r>
                      <a:endParaRPr sz="120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Top degrees that fit your lifestyle and advance your career</a:t>
                      </a:r>
                      <a:endParaRPr sz="120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0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Length</a:t>
                      </a:r>
                      <a:endParaRPr sz="12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1-2 hours</a:t>
                      </a:r>
                      <a:endParaRPr sz="120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1-8 weeks</a:t>
                      </a:r>
                      <a:endParaRPr sz="1200" dirty="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271066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2-6 months</a:t>
                      </a:r>
                      <a:endParaRPr sz="1200">
                        <a:solidFill>
                          <a:srgbClr val="271066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3-9 months</a:t>
                      </a:r>
                      <a:endParaRPr sz="1200">
                        <a:solidFill>
                          <a:schemeClr val="lt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2-3 years</a:t>
                      </a:r>
                      <a:endParaRPr sz="1200" dirty="0">
                        <a:solidFill>
                          <a:schemeClr val="lt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8887" marR="88887" marT="88887" marB="88887" anchor="ctr">
                    <a:lnL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D9D9D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2710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2" name="Google Shape;934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68221" y="3782899"/>
            <a:ext cx="420661" cy="4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934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03238" y="3727120"/>
            <a:ext cx="420661" cy="4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934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1019" y="3851262"/>
            <a:ext cx="420661" cy="4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934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15553" y="3889942"/>
            <a:ext cx="420661" cy="4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934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50240" y="3968853"/>
            <a:ext cx="420661" cy="442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934;p1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8233" y="3659207"/>
            <a:ext cx="420661" cy="442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828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Coursera</a:t>
            </a:r>
            <a:r>
              <a:rPr lang="hu-HU" dirty="0"/>
              <a:t> – lehetséges jövő 3.</a:t>
            </a:r>
            <a:br>
              <a:rPr lang="hu-HU" dirty="0"/>
            </a:br>
            <a:r>
              <a:rPr lang="hu-HU" sz="1300" dirty="0"/>
              <a:t>https://www.coursera.org/learn/a-tanulas-tanulasa/home/week/1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19832"/>
            <a:ext cx="8575674" cy="48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30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Coursera</a:t>
            </a:r>
            <a:r>
              <a:rPr lang="hu-HU" dirty="0"/>
              <a:t> – lehetséges jövő 4.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657442"/>
            <a:ext cx="8737435" cy="491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53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Coursera</a:t>
            </a:r>
            <a:r>
              <a:rPr lang="hu-HU" dirty="0"/>
              <a:t> – lehetséges jövő 5.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17" y="154305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99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27001"/>
            <a:ext cx="7886700" cy="1325563"/>
          </a:xfrm>
        </p:spPr>
        <p:txBody>
          <a:bodyPr/>
          <a:lstStyle/>
          <a:p>
            <a:r>
              <a:rPr lang="hu-HU" dirty="0"/>
              <a:t>Hogyan tovább?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253331"/>
            <a:ext cx="7886700" cy="4351338"/>
          </a:xfrm>
        </p:spPr>
        <p:txBody>
          <a:bodyPr/>
          <a:lstStyle/>
          <a:p>
            <a:r>
              <a:rPr lang="hu-HU" dirty="0"/>
              <a:t>Amin érdemes vitatkozni:</a:t>
            </a:r>
          </a:p>
          <a:p>
            <a:pPr lvl="1"/>
            <a:r>
              <a:rPr lang="hu-HU" dirty="0"/>
              <a:t>hogy milyen úton induljunk el.</a:t>
            </a:r>
          </a:p>
          <a:p>
            <a:r>
              <a:rPr lang="hu-HU" dirty="0"/>
              <a:t>Amin nem érdemes vitatkozni:</a:t>
            </a:r>
          </a:p>
          <a:p>
            <a:pPr lvl="1"/>
            <a:r>
              <a:rPr lang="hu-HU" dirty="0"/>
              <a:t>hogy el kell indulnunk.</a:t>
            </a:r>
          </a:p>
        </p:txBody>
      </p:sp>
      <p:pic>
        <p:nvPicPr>
          <p:cNvPr id="1026" name="Picture 2" descr="The decisioning dilemma: Getting the right combination of marketing tech to  optimize eng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81" y="3171928"/>
            <a:ext cx="6174838" cy="34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139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Digitális mérés-értékelés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57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Információs társadalom - Digitális nemzedékek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7313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-92074"/>
            <a:ext cx="7886700" cy="1325563"/>
          </a:xfrm>
        </p:spPr>
        <p:txBody>
          <a:bodyPr/>
          <a:lstStyle/>
          <a:p>
            <a:r>
              <a:rPr lang="hu-HU" dirty="0"/>
              <a:t>Digitális tesztek, értékelés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390650"/>
            <a:ext cx="8229600" cy="5248275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Mérés, értékelés alapkérdések</a:t>
            </a:r>
          </a:p>
          <a:p>
            <a:pPr lvl="1"/>
            <a:r>
              <a:rPr lang="hu-HU" dirty="0"/>
              <a:t>Diagnosztikus</a:t>
            </a:r>
          </a:p>
          <a:p>
            <a:pPr lvl="1"/>
            <a:r>
              <a:rPr lang="hu-HU" dirty="0"/>
              <a:t>Formatív</a:t>
            </a:r>
          </a:p>
          <a:p>
            <a:pPr lvl="1"/>
            <a:r>
              <a:rPr lang="hu-HU" dirty="0" err="1"/>
              <a:t>Szummatív</a:t>
            </a:r>
            <a:endParaRPr lang="hu-HU" dirty="0"/>
          </a:p>
          <a:p>
            <a:pPr lvl="1"/>
            <a:endParaRPr lang="hu-HU" dirty="0"/>
          </a:p>
          <a:p>
            <a:pPr lvl="1"/>
            <a:r>
              <a:rPr lang="hu-HU" dirty="0"/>
              <a:t>Norma orientált vagy </a:t>
            </a:r>
            <a:r>
              <a:rPr lang="hu-HU" dirty="0" err="1"/>
              <a:t>kritériumorintált</a:t>
            </a:r>
            <a:endParaRPr lang="hu-HU" dirty="0"/>
          </a:p>
          <a:p>
            <a:r>
              <a:rPr lang="hu-HU" dirty="0"/>
              <a:t>Digitális tesztek az e-</a:t>
            </a:r>
            <a:r>
              <a:rPr lang="hu-HU" dirty="0" err="1"/>
              <a:t>learning</a:t>
            </a:r>
            <a:r>
              <a:rPr lang="hu-HU" dirty="0"/>
              <a:t> keretrendszerekben</a:t>
            </a:r>
          </a:p>
          <a:p>
            <a:pPr lvl="1"/>
            <a:r>
              <a:rPr lang="hu-HU" dirty="0" err="1"/>
              <a:t>Moodle</a:t>
            </a:r>
            <a:r>
              <a:rPr lang="hu-HU" dirty="0"/>
              <a:t> tesztek</a:t>
            </a:r>
          </a:p>
          <a:p>
            <a:r>
              <a:rPr lang="hu-HU" dirty="0"/>
              <a:t>Játékos tesztek</a:t>
            </a:r>
          </a:p>
          <a:p>
            <a:pPr lvl="1"/>
            <a:r>
              <a:rPr lang="hu-HU" dirty="0" err="1"/>
              <a:t>Kahoot</a:t>
            </a:r>
            <a:endParaRPr lang="hu-HU" dirty="0"/>
          </a:p>
          <a:p>
            <a:pPr lvl="1"/>
            <a:r>
              <a:rPr lang="hu-HU" dirty="0" err="1"/>
              <a:t>Mentimeter</a:t>
            </a:r>
            <a:endParaRPr lang="hu-HU" dirty="0"/>
          </a:p>
          <a:p>
            <a:pPr lvl="1"/>
            <a:r>
              <a:rPr lang="hu-HU" dirty="0"/>
              <a:t>Stb. (</a:t>
            </a:r>
            <a:r>
              <a:rPr lang="hu-HU" dirty="0">
                <a:hlinkClick r:id="rId2"/>
              </a:rPr>
              <a:t>https://ahaslides.com/hu/blog/top-free-online-quiz-makers/</a:t>
            </a:r>
            <a:r>
              <a:rPr lang="hu-HU" dirty="0"/>
              <a:t>)</a:t>
            </a:r>
          </a:p>
          <a:p>
            <a:pPr lvl="1"/>
            <a:endParaRPr lang="hu-HU" dirty="0"/>
          </a:p>
          <a:p>
            <a:r>
              <a:rPr lang="hu-HU" dirty="0"/>
              <a:t>Egyéb digitális tesztek</a:t>
            </a:r>
          </a:p>
          <a:p>
            <a:pPr lvl="1"/>
            <a:r>
              <a:rPr lang="hu-HU" dirty="0"/>
              <a:t>Google űrlap</a:t>
            </a:r>
          </a:p>
          <a:p>
            <a:pPr lvl="1"/>
            <a:r>
              <a:rPr lang="hu-HU" dirty="0"/>
              <a:t>Microsoft </a:t>
            </a:r>
            <a:r>
              <a:rPr lang="hu-HU" dirty="0" err="1"/>
              <a:t>Forms</a:t>
            </a:r>
            <a:endParaRPr lang="hu-HU" dirty="0"/>
          </a:p>
          <a:p>
            <a:pPr lvl="1"/>
            <a:r>
              <a:rPr lang="hu-HU" dirty="0" err="1"/>
              <a:t>Quizlet</a:t>
            </a:r>
            <a:endParaRPr lang="hu-HU" dirty="0"/>
          </a:p>
          <a:p>
            <a:pPr lvl="1"/>
            <a:r>
              <a:rPr lang="hu-HU" dirty="0"/>
              <a:t>Stb. </a:t>
            </a:r>
          </a:p>
        </p:txBody>
      </p:sp>
    </p:spTree>
    <p:extLst>
      <p:ext uri="{BB962C8B-B14F-4D97-AF65-F5344CB8AC3E}">
        <p14:creationId xmlns:p14="http://schemas.microsoft.com/office/powerpoint/2010/main" val="1704344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Gamifikáció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/>
              <a:t>Kihívások</a:t>
            </a:r>
          </a:p>
          <a:p>
            <a:pPr lvl="1"/>
            <a:r>
              <a:rPr lang="hu-HU" dirty="0"/>
              <a:t>Információs társadalom</a:t>
            </a:r>
          </a:p>
          <a:p>
            <a:pPr lvl="1"/>
            <a:r>
              <a:rPr lang="hu-HU" dirty="0" err="1"/>
              <a:t>Alulmotivált</a:t>
            </a:r>
            <a:r>
              <a:rPr lang="hu-HU" dirty="0"/>
              <a:t> diákok</a:t>
            </a:r>
          </a:p>
          <a:p>
            <a:r>
              <a:rPr lang="hu-HU" sz="2800" dirty="0"/>
              <a:t>Pedagógiai módszertani válaszok</a:t>
            </a:r>
          </a:p>
          <a:p>
            <a:pPr lvl="1"/>
            <a:r>
              <a:rPr lang="hu-HU" sz="2200" dirty="0"/>
              <a:t>Kooperativitás</a:t>
            </a:r>
          </a:p>
          <a:p>
            <a:pPr lvl="1"/>
            <a:r>
              <a:rPr lang="hu-HU" sz="2200" dirty="0"/>
              <a:t>Projekt módszer</a:t>
            </a:r>
          </a:p>
          <a:p>
            <a:pPr lvl="1"/>
            <a:r>
              <a:rPr lang="hu-HU" sz="2200" dirty="0"/>
              <a:t>Kompetencia alapú tanítás</a:t>
            </a:r>
          </a:p>
          <a:p>
            <a:pPr lvl="1"/>
            <a:r>
              <a:rPr lang="hu-HU" sz="2200" dirty="0"/>
              <a:t>Digitális pedagógia</a:t>
            </a:r>
          </a:p>
          <a:p>
            <a:pPr lvl="1"/>
            <a:r>
              <a:rPr lang="hu-HU" sz="2800" b="1" dirty="0" err="1"/>
              <a:t>Gamifikáció</a:t>
            </a:r>
            <a:r>
              <a:rPr lang="hu-HU" sz="2800" b="1" dirty="0"/>
              <a:t> („</a:t>
            </a:r>
            <a:r>
              <a:rPr lang="hu-HU" sz="2800" b="1" dirty="0" err="1"/>
              <a:t>játékosítás</a:t>
            </a:r>
            <a:r>
              <a:rPr lang="hu-HU" sz="2800" b="1" dirty="0"/>
              <a:t>”)</a:t>
            </a:r>
          </a:p>
          <a:p>
            <a:pPr lvl="1"/>
            <a:r>
              <a:rPr lang="hu-HU" sz="2200" dirty="0"/>
              <a:t>Stb.</a:t>
            </a:r>
            <a:endParaRPr lang="hu-HU" dirty="0"/>
          </a:p>
          <a:p>
            <a:pPr lvl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5949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Pedagógiai </a:t>
            </a:r>
            <a:r>
              <a:rPr lang="hu-HU" dirty="0" err="1"/>
              <a:t>gamifikáció</a:t>
            </a:r>
            <a:endParaRPr lang="hu-HU" dirty="0"/>
          </a:p>
        </p:txBody>
      </p:sp>
      <p:sp>
        <p:nvSpPr>
          <p:cNvPr id="4" name="Tartalom helye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8534400" cy="4114800"/>
          </a:xfrm>
        </p:spPr>
        <p:txBody>
          <a:bodyPr>
            <a:noAutofit/>
          </a:bodyPr>
          <a:lstStyle/>
          <a:p>
            <a:r>
              <a:rPr lang="hu-HU" sz="2600" dirty="0"/>
              <a:t>Alapötlet: </a:t>
            </a:r>
          </a:p>
          <a:p>
            <a:pPr lvl="1"/>
            <a:r>
              <a:rPr lang="hu-HU" sz="2400" dirty="0"/>
              <a:t>A diákok szeretnek játszani, de nem szeretnek tanulni</a:t>
            </a:r>
          </a:p>
          <a:p>
            <a:r>
              <a:rPr lang="hu-HU" sz="2600" dirty="0"/>
              <a:t>Alapkérdés: </a:t>
            </a:r>
          </a:p>
          <a:p>
            <a:pPr lvl="1"/>
            <a:r>
              <a:rPr lang="hu-HU" sz="2400" dirty="0"/>
              <a:t>motiváció</a:t>
            </a:r>
          </a:p>
          <a:p>
            <a:r>
              <a:rPr lang="hu-HU" sz="2600" dirty="0"/>
              <a:t>Játékosítás, </a:t>
            </a:r>
            <a:r>
              <a:rPr lang="hu-HU" sz="2600" dirty="0" err="1"/>
              <a:t>edutaiment</a:t>
            </a:r>
            <a:r>
              <a:rPr lang="hu-HU" sz="2600" dirty="0"/>
              <a:t> (</a:t>
            </a:r>
            <a:r>
              <a:rPr lang="hu-HU" sz="2600" dirty="0" err="1"/>
              <a:t>education</a:t>
            </a:r>
            <a:r>
              <a:rPr lang="hu-HU" sz="2600" dirty="0"/>
              <a:t> + </a:t>
            </a:r>
            <a:r>
              <a:rPr lang="hu-HU" sz="2600" dirty="0" err="1"/>
              <a:t>entertaiment</a:t>
            </a:r>
            <a:r>
              <a:rPr lang="hu-HU" sz="2600" dirty="0"/>
              <a:t>),</a:t>
            </a:r>
          </a:p>
          <a:p>
            <a:r>
              <a:rPr lang="hu-HU" sz="2600" dirty="0"/>
              <a:t>digitális játék-alapú tanulás (DGBL: </a:t>
            </a:r>
            <a:r>
              <a:rPr lang="hu-HU" sz="2600" dirty="0" err="1"/>
              <a:t>digital</a:t>
            </a:r>
            <a:r>
              <a:rPr lang="hu-HU" sz="2600" dirty="0"/>
              <a:t> </a:t>
            </a:r>
            <a:r>
              <a:rPr lang="hu-HU" sz="2600" dirty="0" err="1"/>
              <a:t>game-based</a:t>
            </a:r>
            <a:r>
              <a:rPr lang="hu-HU" sz="2600" dirty="0"/>
              <a:t> </a:t>
            </a:r>
            <a:r>
              <a:rPr lang="hu-HU" sz="2600" dirty="0" err="1"/>
              <a:t>learning</a:t>
            </a:r>
            <a:r>
              <a:rPr lang="hu-HU" sz="2600" dirty="0"/>
              <a:t>)</a:t>
            </a:r>
          </a:p>
          <a:p>
            <a:r>
              <a:rPr lang="hu-HU" sz="2600" dirty="0"/>
              <a:t>a (digitális) játékok motivációs bázisának és hatásmechanizmusainak átültetése az oktatásba</a:t>
            </a:r>
          </a:p>
          <a:p>
            <a:pPr lvl="1"/>
            <a:endParaRPr lang="hu-HU" sz="2600" dirty="0"/>
          </a:p>
        </p:txBody>
      </p:sp>
    </p:spTree>
    <p:extLst>
      <p:ext uri="{BB962C8B-B14F-4D97-AF65-F5344CB8AC3E}">
        <p14:creationId xmlns:p14="http://schemas.microsoft.com/office/powerpoint/2010/main" val="1568181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digitális játékok hatásmechanizmusának elemei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sz="quarter" idx="4294967295"/>
          </p:nvPr>
        </p:nvGraphicFramePr>
        <p:xfrm>
          <a:off x="609600" y="1600200"/>
          <a:ext cx="7924800" cy="4312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/>
                        <a:t>Jelvények 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Dupla</a:t>
                      </a:r>
                      <a:r>
                        <a:rPr lang="hu-HU" baseline="0" dirty="0"/>
                        <a:t> feladatok jutalmazása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Végtelen játék élménye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 pontosság jutalmazása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Közösségi feladatok jutalmazása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Szintek nagy száma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Rutin kialakulása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Visszaszámláláshoz kötött feladatok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Aktivitás csökkenés büntetése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 játék hatékonysága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Felfedezés jutalmazása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Szerencsejáték elemek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Bónuszok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Magasabb</a:t>
                      </a:r>
                      <a:r>
                        <a:rPr lang="hu-HU" baseline="0" dirty="0"/>
                        <a:t> rendű célok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Tulajdonosi érzés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Információ méretezés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Véletlen jutalmak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Pontok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 fejlődés vizualizációja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Küldetések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Célértékhez</a:t>
                      </a:r>
                      <a:r>
                        <a:rPr lang="hu-HU" baseline="0" dirty="0"/>
                        <a:t> kötött teljesítmény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Státusz megjelenítése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A siker reménye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Jutalom új játékos meghívásáért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517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hu-HU" dirty="0"/>
              <a:t>League of </a:t>
            </a:r>
            <a:r>
              <a:rPr lang="hu-HU" dirty="0" err="1"/>
              <a:t>Legends</a:t>
            </a:r>
            <a:endParaRPr lang="hu-HU" dirty="0"/>
          </a:p>
        </p:txBody>
      </p:sp>
      <p:pic>
        <p:nvPicPr>
          <p:cNvPr id="4" name="Kép 3" descr="http://www.leagueoflegends.hu/wp-content/uploads/2014/04/league_of_legend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524551" cy="4392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421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LoL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400" dirty="0"/>
              <a:t>Játékosoknak: 30 szint</a:t>
            </a:r>
          </a:p>
          <a:p>
            <a:r>
              <a:rPr lang="hu-HU" sz="2400" dirty="0"/>
              <a:t>125 hős, 6 szereptípus</a:t>
            </a:r>
          </a:p>
          <a:p>
            <a:r>
              <a:rPr lang="hu-HU" sz="2400" dirty="0"/>
              <a:t>1 hős: 1-18 szint</a:t>
            </a:r>
          </a:p>
          <a:p>
            <a:r>
              <a:rPr lang="hu-HU" sz="2400" dirty="0"/>
              <a:t>5 fős csapatok</a:t>
            </a:r>
          </a:p>
          <a:p>
            <a:r>
              <a:rPr lang="hu-HU" sz="2400" dirty="0"/>
              <a:t>Pénzgyűjtés</a:t>
            </a:r>
          </a:p>
          <a:p>
            <a:r>
              <a:rPr lang="hu-HU" sz="2400" dirty="0"/>
              <a:t>Ranglétra: 7 szint, szintenként 5 fokozat (fokozatugrás = 100 pont)</a:t>
            </a:r>
          </a:p>
          <a:p>
            <a:r>
              <a:rPr lang="hu-HU" sz="2400" dirty="0"/>
              <a:t>Hármas jutalmazási rendszer: teljesítmény, viselkedés, kitartás</a:t>
            </a:r>
          </a:p>
          <a:p>
            <a:r>
              <a:rPr lang="hu-HU" sz="2400" dirty="0"/>
              <a:t>Büntetés: viselkedés alapján (pl. csalás) kitiltás</a:t>
            </a:r>
          </a:p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86165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Iskola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64" y="1413232"/>
            <a:ext cx="8095076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4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Iskola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000" dirty="0"/>
              <a:t>5 rész: általános iskola, középiskola, alap-, mester-, doktorképzés</a:t>
            </a:r>
          </a:p>
          <a:p>
            <a:r>
              <a:rPr lang="hu-HU" sz="2000" dirty="0"/>
              <a:t>Részenként: szintek (8,4,3,2,3)</a:t>
            </a:r>
          </a:p>
          <a:p>
            <a:r>
              <a:rPr lang="hu-HU" sz="2000" dirty="0"/>
              <a:t>Szintlépés: minimális teljesítmény + életkor</a:t>
            </a:r>
          </a:p>
          <a:p>
            <a:r>
              <a:rPr lang="hu-HU" sz="2000" dirty="0"/>
              <a:t>A szintek végén: </a:t>
            </a:r>
            <a:r>
              <a:rPr lang="hu-HU" sz="2000" dirty="0" err="1"/>
              <a:t>achievement</a:t>
            </a:r>
            <a:r>
              <a:rPr lang="hu-HU" sz="2000" dirty="0"/>
              <a:t> (bizonyítvány)</a:t>
            </a:r>
          </a:p>
          <a:p>
            <a:r>
              <a:rPr lang="hu-HU" sz="2000" dirty="0"/>
              <a:t>Az </a:t>
            </a:r>
            <a:r>
              <a:rPr lang="hu-HU" sz="2000" dirty="0" err="1"/>
              <a:t>achievement</a:t>
            </a:r>
            <a:r>
              <a:rPr lang="hu-HU" sz="2000" dirty="0"/>
              <a:t> értéke függ a pontok számától (osztályzatok)</a:t>
            </a:r>
          </a:p>
          <a:p>
            <a:r>
              <a:rPr lang="hu-HU" sz="2000" dirty="0"/>
              <a:t>Évközben több pálya (tantárgy), minimum pont a </a:t>
            </a:r>
            <a:r>
              <a:rPr lang="hu-HU" sz="2000" dirty="0" err="1"/>
              <a:t>továbblépéshez</a:t>
            </a:r>
            <a:endParaRPr lang="hu-HU" sz="2000" dirty="0"/>
          </a:p>
          <a:p>
            <a:r>
              <a:rPr lang="hu-HU" sz="2000" dirty="0"/>
              <a:t>Az első két szinten inkább csak </a:t>
            </a:r>
            <a:r>
              <a:rPr lang="hu-HU" sz="2000" dirty="0" err="1"/>
              <a:t>achievemenet-ek</a:t>
            </a:r>
            <a:r>
              <a:rPr lang="hu-HU" sz="2000" dirty="0"/>
              <a:t> (pirospont)</a:t>
            </a:r>
          </a:p>
          <a:p>
            <a:r>
              <a:rPr lang="hu-HU" sz="2000" dirty="0" err="1"/>
              <a:t>Achivementek</a:t>
            </a:r>
            <a:r>
              <a:rPr lang="hu-HU" sz="2000" dirty="0"/>
              <a:t>: szóbeli dicséret, ritkábban írásbeli dicséretek</a:t>
            </a:r>
          </a:p>
          <a:p>
            <a:r>
              <a:rPr lang="hu-HU" sz="2000" dirty="0"/>
              <a:t>Büntetés: minimum pont, negatív </a:t>
            </a:r>
            <a:r>
              <a:rPr lang="hu-HU" sz="2000" dirty="0" err="1"/>
              <a:t>achievementek</a:t>
            </a:r>
            <a:r>
              <a:rPr lang="hu-HU" sz="2000" dirty="0"/>
              <a:t>, szintismétlés, egyéb megvonások, eltiltások, tettlegesség, stb.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6403881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Gamifikációs</a:t>
            </a:r>
            <a:r>
              <a:rPr lang="hu-HU" dirty="0"/>
              <a:t> hibák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800" dirty="0"/>
              <a:t>Legyen minél „</a:t>
            </a:r>
            <a:r>
              <a:rPr lang="hu-HU" sz="1800" dirty="0" err="1"/>
              <a:t>cool</a:t>
            </a:r>
            <a:r>
              <a:rPr lang="hu-HU" sz="1800" dirty="0"/>
              <a:t>”-</a:t>
            </a:r>
            <a:r>
              <a:rPr lang="hu-HU" sz="1800" dirty="0" err="1"/>
              <a:t>abb</a:t>
            </a:r>
            <a:r>
              <a:rPr lang="hu-HU" sz="1800" dirty="0"/>
              <a:t>, menőbb, az oktatási célok háttérbe szorulnak</a:t>
            </a:r>
          </a:p>
          <a:p>
            <a:r>
              <a:rPr lang="hu-HU" sz="1800" dirty="0"/>
              <a:t>Csak a versenyre koncentrál: mindent a győzelemért</a:t>
            </a:r>
          </a:p>
          <a:p>
            <a:r>
              <a:rPr lang="hu-HU" sz="1800" dirty="0"/>
              <a:t>Túl sok jelvény, jutalom, aránytalanságokkal</a:t>
            </a:r>
          </a:p>
          <a:p>
            <a:r>
              <a:rPr lang="hu-HU" sz="1800" dirty="0"/>
              <a:t>A játék hatásmechanizmusa rosszul tervezett (frusztráltság, káosz)</a:t>
            </a:r>
          </a:p>
          <a:p>
            <a:r>
              <a:rPr lang="hu-HU" sz="1800" dirty="0"/>
              <a:t>A </a:t>
            </a:r>
            <a:r>
              <a:rPr lang="hu-HU" sz="1800" dirty="0" err="1"/>
              <a:t>gamifikáció</a:t>
            </a:r>
            <a:r>
              <a:rPr lang="hu-HU" sz="1800" dirty="0"/>
              <a:t> nem illeszkedik az oktatás intézményi/módszertani rendszerébe</a:t>
            </a:r>
          </a:p>
          <a:p>
            <a:r>
              <a:rPr lang="hu-HU" sz="1800" dirty="0"/>
              <a:t>A munkát (tanulás, erőfeszítés) a tervezők kihagyják a </a:t>
            </a:r>
            <a:r>
              <a:rPr lang="hu-HU" sz="1800" dirty="0" err="1"/>
              <a:t>gamifikációból</a:t>
            </a:r>
            <a:endParaRPr lang="hu-HU" sz="1800" dirty="0"/>
          </a:p>
          <a:p>
            <a:r>
              <a:rPr lang="hu-HU" sz="1800" dirty="0"/>
              <a:t>Nem adunk időt a </a:t>
            </a:r>
            <a:r>
              <a:rPr lang="hu-HU" sz="1800" dirty="0" err="1"/>
              <a:t>gamifikációban</a:t>
            </a:r>
            <a:r>
              <a:rPr lang="hu-HU" sz="1800" dirty="0"/>
              <a:t> való részvételre (pl. szabadidő kárára).</a:t>
            </a:r>
          </a:p>
          <a:p>
            <a:r>
              <a:rPr lang="hu-HU" sz="1800" dirty="0"/>
              <a:t>A </a:t>
            </a:r>
            <a:r>
              <a:rPr lang="hu-HU" sz="1800" dirty="0" err="1"/>
              <a:t>gamifikációt</a:t>
            </a:r>
            <a:r>
              <a:rPr lang="hu-HU" sz="1800" dirty="0"/>
              <a:t> technológiának tekintik, pedig nem az (hanem hatékony oktatásszervezési módszer)</a:t>
            </a:r>
          </a:p>
          <a:p>
            <a:r>
              <a:rPr lang="hu-HU" sz="1800" dirty="0"/>
              <a:t>Kihagyjuk a menedzsmentet (csak játékot látnak benne)</a:t>
            </a:r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0563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Ennyi lett volna…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D43E774-64A7-2CE7-48F5-8F8550BA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690689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72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Információs társadalom értelmezése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Az információs társadalom, mint információs gazdaság</a:t>
            </a:r>
          </a:p>
          <a:p>
            <a:r>
              <a:rPr lang="hu-HU" dirty="0"/>
              <a:t>Az információs társadalom, mint posztindusztriális társadalom</a:t>
            </a:r>
          </a:p>
          <a:p>
            <a:r>
              <a:rPr lang="hu-HU" dirty="0"/>
              <a:t>Az információs társadalom, hálózat társadalom</a:t>
            </a:r>
          </a:p>
          <a:p>
            <a:r>
              <a:rPr lang="hu-HU" dirty="0"/>
              <a:t>Az információs társadalom, tudástársadalom</a:t>
            </a:r>
          </a:p>
          <a:p>
            <a:r>
              <a:rPr lang="hu-HU" dirty="0"/>
              <a:t>Az információs társadalom, mint tanuló társadalom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5286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Az információ termelés és elosztás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Az információs gazdaságban az árutermelés világa kiegészül az információtermelés világával</a:t>
            </a:r>
          </a:p>
          <a:p>
            <a:r>
              <a:rPr lang="hu-HU" dirty="0"/>
              <a:t>Információtermelés</a:t>
            </a:r>
          </a:p>
          <a:p>
            <a:pPr lvl="1"/>
            <a:r>
              <a:rPr lang="hu-HU" dirty="0"/>
              <a:t>Információ -&gt; adat + szoftver + hardver</a:t>
            </a:r>
          </a:p>
          <a:p>
            <a:pPr lvl="1"/>
            <a:r>
              <a:rPr lang="hu-HU" dirty="0"/>
              <a:t>gazdasági, politikai, kulturális tevékenység</a:t>
            </a:r>
          </a:p>
          <a:p>
            <a:r>
              <a:rPr lang="hu-HU" dirty="0"/>
              <a:t>Információ feldolgozás: informatika eszközökkel (vezérlőegység, külső + belső memória, input, output eszközök, hálózati csatlakozás, stb.)</a:t>
            </a:r>
          </a:p>
          <a:p>
            <a:r>
              <a:rPr lang="hu-HU" dirty="0"/>
              <a:t>Információ-feldolgozás fázisai: </a:t>
            </a:r>
          </a:p>
          <a:p>
            <a:pPr lvl="1"/>
            <a:r>
              <a:rPr lang="hu-HU" dirty="0"/>
              <a:t>Input -&gt; feldolgozási fázis -&gt; Output</a:t>
            </a:r>
          </a:p>
          <a:p>
            <a:r>
              <a:rPr lang="hu-HU" dirty="0"/>
              <a:t>Információs lánc</a:t>
            </a:r>
          </a:p>
          <a:p>
            <a:pPr lvl="1"/>
            <a:r>
              <a:rPr lang="hu-HU" sz="2800" dirty="0"/>
              <a:t>Érzékelő – csatorna – feldolgozó – csatorna – megjelenítő </a:t>
            </a:r>
          </a:p>
          <a:p>
            <a:r>
              <a:rPr lang="hu-HU" dirty="0"/>
              <a:t>Az információ hatalom</a:t>
            </a:r>
          </a:p>
        </p:txBody>
      </p:sp>
    </p:spTree>
    <p:extLst>
      <p:ext uri="{BB962C8B-B14F-4D97-AF65-F5344CB8AC3E}">
        <p14:creationId xmlns:p14="http://schemas.microsoft.com/office/powerpoint/2010/main" val="114626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Hálózattársadalom 1.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49" y="1825625"/>
            <a:ext cx="8258175" cy="4351338"/>
          </a:xfrm>
        </p:spPr>
        <p:txBody>
          <a:bodyPr/>
          <a:lstStyle/>
          <a:p>
            <a:r>
              <a:rPr lang="hu-HU" dirty="0"/>
              <a:t>Hálózat</a:t>
            </a:r>
          </a:p>
          <a:p>
            <a:pPr lvl="1"/>
            <a:r>
              <a:rPr lang="hu-HU" dirty="0"/>
              <a:t>Egy adott (biológiai, fizikai, informatikai, műszaki, kognitív, jelentéstani, társadalmi, stb.) terület elemei között fennálló kapcsolat-rendszer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>
              <a:buNone/>
            </a:pPr>
            <a:r>
              <a:rPr lang="hu-HU" sz="1050" dirty="0"/>
              <a:t>	</a:t>
            </a:r>
            <a:r>
              <a:rPr lang="hu-HU" sz="1600" dirty="0"/>
              <a:t>2200 fő szociális háló    Facebook hálózat        idegrendszer hálózat         seregélycsapat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326" y="3967718"/>
            <a:ext cx="1386396" cy="918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62" y="3789604"/>
            <a:ext cx="1488971" cy="116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88" y="3898110"/>
            <a:ext cx="1640665" cy="105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93" y="3722833"/>
            <a:ext cx="1801190" cy="105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34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Hálózattársadalom 2.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/>
              <a:t>Dinamikus hálózatok  (matematikai modellek) kutatási témái:</a:t>
            </a:r>
          </a:p>
          <a:p>
            <a:pPr lvl="1"/>
            <a:r>
              <a:rPr lang="hu-HU" dirty="0"/>
              <a:t>Az egyes csomópontok egymásra hatása</a:t>
            </a:r>
          </a:p>
          <a:p>
            <a:pPr lvl="1"/>
            <a:r>
              <a:rPr lang="hu-HU" dirty="0"/>
              <a:t>Önhajtott részecskék</a:t>
            </a:r>
          </a:p>
          <a:p>
            <a:pPr lvl="1"/>
            <a:r>
              <a:rPr lang="hu-HU" dirty="0"/>
              <a:t>A kiemelt csomópontok hatásmechanizmusa</a:t>
            </a:r>
          </a:p>
          <a:p>
            <a:pPr lvl="1"/>
            <a:r>
              <a:rPr lang="hu-HU" dirty="0"/>
              <a:t>Döntéshozatali mechanizmusok hierarchikus és nem hierarchikus hálókban</a:t>
            </a:r>
          </a:p>
          <a:p>
            <a:pPr lvl="1"/>
            <a:r>
              <a:rPr lang="hu-HU" dirty="0"/>
              <a:t>A Jel-zaj viszony szerepe a hálózatokban</a:t>
            </a:r>
          </a:p>
          <a:p>
            <a:pPr lvl="1"/>
            <a:r>
              <a:rPr lang="hu-HU" dirty="0"/>
              <a:t>Csoportosulások</a:t>
            </a:r>
          </a:p>
          <a:p>
            <a:pPr lvl="1"/>
            <a:r>
              <a:rPr lang="hu-HU" dirty="0"/>
              <a:t>Csoportos viselkedés</a:t>
            </a:r>
          </a:p>
          <a:p>
            <a:pPr lvl="1"/>
            <a:r>
              <a:rPr lang="hu-HU" dirty="0"/>
              <a:t>Mexikói hullám</a:t>
            </a:r>
          </a:p>
          <a:p>
            <a:pPr lvl="1"/>
            <a:r>
              <a:rPr lang="hu-HU" dirty="0"/>
              <a:t>Pánik</a:t>
            </a:r>
          </a:p>
          <a:p>
            <a:r>
              <a:rPr lang="hu-HU" dirty="0"/>
              <a:t>Szociális hálózat hatásrádiusza:</a:t>
            </a:r>
          </a:p>
          <a:p>
            <a:r>
              <a:rPr lang="hu-HU" sz="1800" dirty="0"/>
              <a:t>Kísérlet: Az önzetlenség terjedése 5000 fős humán hálózatban</a:t>
            </a:r>
          </a:p>
          <a:p>
            <a:pPr lvl="1"/>
            <a:r>
              <a:rPr lang="hu-HU" dirty="0"/>
              <a:t>Eredmény:  a hatás harmadik hálózati lépésig kimutatható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6" y="3483195"/>
            <a:ext cx="1550215" cy="15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918</TotalTime>
  <Words>2445</Words>
  <Application>Microsoft Office PowerPoint</Application>
  <PresentationFormat>Diavetítés a képernyőre (4:3 oldalarány)</PresentationFormat>
  <Paragraphs>449</Paragraphs>
  <Slides>59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Montserrat</vt:lpstr>
      <vt:lpstr>Montserrat ExtraBold</vt:lpstr>
      <vt:lpstr>Open Sans</vt:lpstr>
      <vt:lpstr>Source Sans Pro</vt:lpstr>
      <vt:lpstr>Verdana</vt:lpstr>
      <vt:lpstr>Wingdings 2</vt:lpstr>
      <vt:lpstr>Office-téma</vt:lpstr>
      <vt:lpstr>Digitális pedagógia</vt:lpstr>
      <vt:lpstr>Tematika 1.</vt:lpstr>
      <vt:lpstr>Tematika 2.</vt:lpstr>
      <vt:lpstr>KAHOOT.IT</vt:lpstr>
      <vt:lpstr>Információs társadalom - Digitális nemzedékek</vt:lpstr>
      <vt:lpstr>Információs társadalom értelmezése</vt:lpstr>
      <vt:lpstr>Az információ termelés és elosztás </vt:lpstr>
      <vt:lpstr>Hálózattársadalom 1.</vt:lpstr>
      <vt:lpstr>Hálózattársadalom 2.</vt:lpstr>
      <vt:lpstr>Új nemzedékek – két világ polgárai</vt:lpstr>
      <vt:lpstr>Információs társadalom</vt:lpstr>
      <vt:lpstr>Népszerű játékok</vt:lpstr>
      <vt:lpstr>Kultúra meghatározások</vt:lpstr>
      <vt:lpstr>Digitális kultúra meghatározás</vt:lpstr>
      <vt:lpstr>Digitális kultúra jellemzői (forrás Rab,2015)</vt:lpstr>
      <vt:lpstr>Új nemzedékek, kihívások, dilemmák 1.</vt:lpstr>
      <vt:lpstr>Új nemzedékek, kihívások, dilemmák 2.</vt:lpstr>
      <vt:lpstr>Új nemzedékek, kihívások, dilemmák 3.</vt:lpstr>
      <vt:lpstr>Új nemzedékek, kihívások, dilemmák 4.</vt:lpstr>
      <vt:lpstr>Új nemzedékek, kihívások, dilemmák 5.</vt:lpstr>
      <vt:lpstr>A 21. század új pedagógiai kihívásai, válaszok, új tanári szerepek</vt:lpstr>
      <vt:lpstr>ChatGPT</vt:lpstr>
      <vt:lpstr>IKT az oktatásban</vt:lpstr>
      <vt:lpstr>Tradicionális tanulási környezet</vt:lpstr>
      <vt:lpstr>Konstruktivista tanulási környezet</vt:lpstr>
      <vt:lpstr>Digitális tanulási környezet</vt:lpstr>
      <vt:lpstr>Távolléti vagy távoktatás?</vt:lpstr>
      <vt:lpstr>Fogalmak keveredése 1.</vt:lpstr>
      <vt:lpstr>Fogalmak keveredése 2.</vt:lpstr>
      <vt:lpstr>Fogalmak keveredése 3.</vt:lpstr>
      <vt:lpstr>Fogalmak keveredése 4.</vt:lpstr>
      <vt:lpstr>Miért kell a távoktatás?</vt:lpstr>
      <vt:lpstr>Miért ragaszkodunk mégis az élő előadásokhoz? </vt:lpstr>
      <vt:lpstr>Mi mindig féltünk…</vt:lpstr>
      <vt:lpstr>Az e-learning alkalmazási keretei, feltételei</vt:lpstr>
      <vt:lpstr>A tanári szerep és az e-learning</vt:lpstr>
      <vt:lpstr>Moodle – kezdetek 1. https://moodle.uni-sopron.hu/my/</vt:lpstr>
      <vt:lpstr>Moodle – kezdetek 2.</vt:lpstr>
      <vt:lpstr>Moodle – kezdetek 3.</vt:lpstr>
      <vt:lpstr>CourseGarden – a lehetséges jövő 1. https://molekula.coursegarden.com/Scenes/2049/contents</vt:lpstr>
      <vt:lpstr>CourseGarden – a lehetséges jövő 2.</vt:lpstr>
      <vt:lpstr>CourseGarden – a lehetséges jövő 3.</vt:lpstr>
      <vt:lpstr>Coursera – lehetséges jövő 1.</vt:lpstr>
      <vt:lpstr>PowerPoint-bemutató</vt:lpstr>
      <vt:lpstr>Coursera – lehetséges jövő 3. https://www.coursera.org/learn/a-tanulas-tanulasa/home/week/1</vt:lpstr>
      <vt:lpstr>Coursera – lehetséges jövő 4.</vt:lpstr>
      <vt:lpstr>Coursera – lehetséges jövő 5.</vt:lpstr>
      <vt:lpstr>Hogyan tovább?</vt:lpstr>
      <vt:lpstr>Digitális mérés-értékelés</vt:lpstr>
      <vt:lpstr>Digitális tesztek, értékelés</vt:lpstr>
      <vt:lpstr>Gamifikáció</vt:lpstr>
      <vt:lpstr>Pedagógiai gamifikáció</vt:lpstr>
      <vt:lpstr>A digitális játékok hatásmechanizmusának elemei</vt:lpstr>
      <vt:lpstr>League of Legends</vt:lpstr>
      <vt:lpstr>LoL</vt:lpstr>
      <vt:lpstr>Iskola</vt:lpstr>
      <vt:lpstr>Iskola</vt:lpstr>
      <vt:lpstr>Gamifikációs hibák</vt:lpstr>
      <vt:lpstr>Ennyi lett volna…</vt:lpstr>
    </vt:vector>
  </TitlesOfParts>
  <Company>NYME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Infokommunikációs eszközök  a  gyógypedagógiai gyakorlatban</dc:title>
  <dc:creator>Katona György</dc:creator>
  <cp:lastModifiedBy>Katona György</cp:lastModifiedBy>
  <cp:revision>41</cp:revision>
  <dcterms:created xsi:type="dcterms:W3CDTF">2021-09-02T05:56:27Z</dcterms:created>
  <dcterms:modified xsi:type="dcterms:W3CDTF">2023-02-13T10:20:26Z</dcterms:modified>
</cp:coreProperties>
</file>