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8" userDrawn="1">
          <p15:clr>
            <a:srgbClr val="A4A3A4"/>
          </p15:clr>
        </p15:guide>
        <p15:guide id="2" pos="642" userDrawn="1">
          <p15:clr>
            <a:srgbClr val="A4A3A4"/>
          </p15:clr>
        </p15:guide>
        <p15:guide id="3" orient="horz" pos="40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82"/>
    <p:restoredTop sz="94694"/>
  </p:normalViewPr>
  <p:slideViewPr>
    <p:cSldViewPr snapToGrid="0" snapToObjects="1" showGuides="1">
      <p:cViewPr varScale="1">
        <p:scale>
          <a:sx n="88" d="100"/>
          <a:sy n="88" d="100"/>
        </p:scale>
        <p:origin x="624" y="62"/>
      </p:cViewPr>
      <p:guideLst>
        <p:guide orient="horz" pos="3158"/>
        <p:guide pos="642"/>
        <p:guide orient="horz" pos="40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D988-5B29-4049-98F9-CF6ECB2EA3A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HU"/>
          </a:p>
        </p:txBody>
      </p:sp>
      <p:sp>
        <p:nvSpPr>
          <p:cNvPr id="3" name="Subtitle 2">
            <a:extLst>
              <a:ext uri="{FF2B5EF4-FFF2-40B4-BE49-F238E27FC236}">
                <a16:creationId xmlns:a16="http://schemas.microsoft.com/office/drawing/2014/main" id="{32CA561D-1F00-CF44-A963-DB6A6231D0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HU"/>
          </a:p>
        </p:txBody>
      </p:sp>
      <p:sp>
        <p:nvSpPr>
          <p:cNvPr id="4" name="Date Placeholder 3">
            <a:extLst>
              <a:ext uri="{FF2B5EF4-FFF2-40B4-BE49-F238E27FC236}">
                <a16:creationId xmlns:a16="http://schemas.microsoft.com/office/drawing/2014/main" id="{1B92986C-2480-C54C-ADA8-753185DB9656}"/>
              </a:ext>
            </a:extLst>
          </p:cNvPr>
          <p:cNvSpPr>
            <a:spLocks noGrp="1"/>
          </p:cNvSpPr>
          <p:nvPr>
            <p:ph type="dt" sz="half" idx="10"/>
          </p:nvPr>
        </p:nvSpPr>
        <p:spPr/>
        <p:txBody>
          <a:bodyPr/>
          <a:lstStyle/>
          <a:p>
            <a:fld id="{C5B87002-D164-6849-8D5F-C6DA6F1FA440}" type="datetimeFigureOut">
              <a:rPr lang="en-HU" smtClean="0"/>
              <a:t>02/15/2023</a:t>
            </a:fld>
            <a:endParaRPr lang="en-HU"/>
          </a:p>
        </p:txBody>
      </p:sp>
      <p:sp>
        <p:nvSpPr>
          <p:cNvPr id="5" name="Footer Placeholder 4">
            <a:extLst>
              <a:ext uri="{FF2B5EF4-FFF2-40B4-BE49-F238E27FC236}">
                <a16:creationId xmlns:a16="http://schemas.microsoft.com/office/drawing/2014/main" id="{45879F80-B4F4-2443-BFA8-6DD91746641A}"/>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5F5EE0C1-1ACF-3842-8C39-F1788C411988}"/>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257959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7D587-B2B6-DC41-83B0-804BF01F1943}"/>
              </a:ext>
            </a:extLst>
          </p:cNvPr>
          <p:cNvSpPr>
            <a:spLocks noGrp="1"/>
          </p:cNvSpPr>
          <p:nvPr>
            <p:ph type="title"/>
          </p:nvPr>
        </p:nvSpPr>
        <p:spPr/>
        <p:txBody>
          <a:bodyPr/>
          <a:lstStyle/>
          <a:p>
            <a:r>
              <a:rPr lang="en-GB"/>
              <a:t>Click to edit Master title style</a:t>
            </a:r>
            <a:endParaRPr lang="en-HU"/>
          </a:p>
        </p:txBody>
      </p:sp>
      <p:sp>
        <p:nvSpPr>
          <p:cNvPr id="3" name="Vertical Text Placeholder 2">
            <a:extLst>
              <a:ext uri="{FF2B5EF4-FFF2-40B4-BE49-F238E27FC236}">
                <a16:creationId xmlns:a16="http://schemas.microsoft.com/office/drawing/2014/main" id="{7C62FC70-3A7F-2C4E-9F8F-B3E9E09DE4D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13008A65-B413-5E4E-8CA4-4EDB4F915375}"/>
              </a:ext>
            </a:extLst>
          </p:cNvPr>
          <p:cNvSpPr>
            <a:spLocks noGrp="1"/>
          </p:cNvSpPr>
          <p:nvPr>
            <p:ph type="dt" sz="half" idx="10"/>
          </p:nvPr>
        </p:nvSpPr>
        <p:spPr/>
        <p:txBody>
          <a:bodyPr/>
          <a:lstStyle/>
          <a:p>
            <a:fld id="{C5B87002-D164-6849-8D5F-C6DA6F1FA440}" type="datetimeFigureOut">
              <a:rPr lang="en-HU" smtClean="0"/>
              <a:t>02/15/2023</a:t>
            </a:fld>
            <a:endParaRPr lang="en-HU"/>
          </a:p>
        </p:txBody>
      </p:sp>
      <p:sp>
        <p:nvSpPr>
          <p:cNvPr id="5" name="Footer Placeholder 4">
            <a:extLst>
              <a:ext uri="{FF2B5EF4-FFF2-40B4-BE49-F238E27FC236}">
                <a16:creationId xmlns:a16="http://schemas.microsoft.com/office/drawing/2014/main" id="{D220FC4D-9DE0-3340-AA0C-342AFA31A2B7}"/>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AA5BEE26-6063-4341-9A7F-0FE69B4C38A3}"/>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363045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6EB6DA-954E-5D41-80AE-F695430CA1F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HU"/>
          </a:p>
        </p:txBody>
      </p:sp>
      <p:sp>
        <p:nvSpPr>
          <p:cNvPr id="3" name="Vertical Text Placeholder 2">
            <a:extLst>
              <a:ext uri="{FF2B5EF4-FFF2-40B4-BE49-F238E27FC236}">
                <a16:creationId xmlns:a16="http://schemas.microsoft.com/office/drawing/2014/main" id="{D9722EEB-0791-7B4F-B154-77F57F2900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F0FED099-BFC4-B54E-AC4C-340CC64BB732}"/>
              </a:ext>
            </a:extLst>
          </p:cNvPr>
          <p:cNvSpPr>
            <a:spLocks noGrp="1"/>
          </p:cNvSpPr>
          <p:nvPr>
            <p:ph type="dt" sz="half" idx="10"/>
          </p:nvPr>
        </p:nvSpPr>
        <p:spPr/>
        <p:txBody>
          <a:bodyPr/>
          <a:lstStyle/>
          <a:p>
            <a:fld id="{C5B87002-D164-6849-8D5F-C6DA6F1FA440}" type="datetimeFigureOut">
              <a:rPr lang="en-HU" smtClean="0"/>
              <a:t>02/15/2023</a:t>
            </a:fld>
            <a:endParaRPr lang="en-HU"/>
          </a:p>
        </p:txBody>
      </p:sp>
      <p:sp>
        <p:nvSpPr>
          <p:cNvPr id="5" name="Footer Placeholder 4">
            <a:extLst>
              <a:ext uri="{FF2B5EF4-FFF2-40B4-BE49-F238E27FC236}">
                <a16:creationId xmlns:a16="http://schemas.microsoft.com/office/drawing/2014/main" id="{A5A47E0B-487A-4A46-B11D-064378C5C338}"/>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65A8D557-DF08-0142-84DE-442E6B550036}"/>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1822733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D5D9-93C1-0D4B-B9F2-957514CE6601}"/>
              </a:ext>
            </a:extLst>
          </p:cNvPr>
          <p:cNvSpPr>
            <a:spLocks noGrp="1"/>
          </p:cNvSpPr>
          <p:nvPr>
            <p:ph type="title"/>
          </p:nvPr>
        </p:nvSpPr>
        <p:spPr/>
        <p:txBody>
          <a:bodyPr/>
          <a:lstStyle/>
          <a:p>
            <a:r>
              <a:rPr lang="en-GB"/>
              <a:t>Click to edit Master title style</a:t>
            </a:r>
            <a:endParaRPr lang="en-HU"/>
          </a:p>
        </p:txBody>
      </p:sp>
      <p:sp>
        <p:nvSpPr>
          <p:cNvPr id="3" name="Content Placeholder 2">
            <a:extLst>
              <a:ext uri="{FF2B5EF4-FFF2-40B4-BE49-F238E27FC236}">
                <a16:creationId xmlns:a16="http://schemas.microsoft.com/office/drawing/2014/main" id="{AC7B5DD0-A81D-9545-90B7-A1A52717E1D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568A6A19-09F0-664E-AACC-945E4223FA2A}"/>
              </a:ext>
            </a:extLst>
          </p:cNvPr>
          <p:cNvSpPr>
            <a:spLocks noGrp="1"/>
          </p:cNvSpPr>
          <p:nvPr>
            <p:ph type="dt" sz="half" idx="10"/>
          </p:nvPr>
        </p:nvSpPr>
        <p:spPr/>
        <p:txBody>
          <a:bodyPr/>
          <a:lstStyle/>
          <a:p>
            <a:fld id="{C5B87002-D164-6849-8D5F-C6DA6F1FA440}" type="datetimeFigureOut">
              <a:rPr lang="en-HU" smtClean="0"/>
              <a:t>02/15/2023</a:t>
            </a:fld>
            <a:endParaRPr lang="en-HU"/>
          </a:p>
        </p:txBody>
      </p:sp>
      <p:sp>
        <p:nvSpPr>
          <p:cNvPr id="5" name="Footer Placeholder 4">
            <a:extLst>
              <a:ext uri="{FF2B5EF4-FFF2-40B4-BE49-F238E27FC236}">
                <a16:creationId xmlns:a16="http://schemas.microsoft.com/office/drawing/2014/main" id="{4A7C5484-1643-1741-9BBE-E57E92862199}"/>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91FD124F-6158-8148-B6F2-329809940743}"/>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428807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5D552-5C20-C749-A42D-287374E6B2E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HU"/>
          </a:p>
        </p:txBody>
      </p:sp>
      <p:sp>
        <p:nvSpPr>
          <p:cNvPr id="3" name="Text Placeholder 2">
            <a:extLst>
              <a:ext uri="{FF2B5EF4-FFF2-40B4-BE49-F238E27FC236}">
                <a16:creationId xmlns:a16="http://schemas.microsoft.com/office/drawing/2014/main" id="{F2BD5A57-0B59-B04B-938C-4B7A33B459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AFD7B6-D6BB-314A-8916-02AAEFE61C94}"/>
              </a:ext>
            </a:extLst>
          </p:cNvPr>
          <p:cNvSpPr>
            <a:spLocks noGrp="1"/>
          </p:cNvSpPr>
          <p:nvPr>
            <p:ph type="dt" sz="half" idx="10"/>
          </p:nvPr>
        </p:nvSpPr>
        <p:spPr/>
        <p:txBody>
          <a:bodyPr/>
          <a:lstStyle/>
          <a:p>
            <a:fld id="{C5B87002-D164-6849-8D5F-C6DA6F1FA440}" type="datetimeFigureOut">
              <a:rPr lang="en-HU" smtClean="0"/>
              <a:t>02/15/2023</a:t>
            </a:fld>
            <a:endParaRPr lang="en-HU"/>
          </a:p>
        </p:txBody>
      </p:sp>
      <p:sp>
        <p:nvSpPr>
          <p:cNvPr id="5" name="Footer Placeholder 4">
            <a:extLst>
              <a:ext uri="{FF2B5EF4-FFF2-40B4-BE49-F238E27FC236}">
                <a16:creationId xmlns:a16="http://schemas.microsoft.com/office/drawing/2014/main" id="{D4D15C13-2022-0A4C-A6E7-2BCD49FBAB81}"/>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FE57432A-1A64-1D4C-B3A0-5EE026A84BC0}"/>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36209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5469-5F80-4146-9C72-DA429ADE81BD}"/>
              </a:ext>
            </a:extLst>
          </p:cNvPr>
          <p:cNvSpPr>
            <a:spLocks noGrp="1"/>
          </p:cNvSpPr>
          <p:nvPr>
            <p:ph type="title"/>
          </p:nvPr>
        </p:nvSpPr>
        <p:spPr/>
        <p:txBody>
          <a:bodyPr/>
          <a:lstStyle/>
          <a:p>
            <a:r>
              <a:rPr lang="en-GB"/>
              <a:t>Click to edit Master title style</a:t>
            </a:r>
            <a:endParaRPr lang="en-HU"/>
          </a:p>
        </p:txBody>
      </p:sp>
      <p:sp>
        <p:nvSpPr>
          <p:cNvPr id="3" name="Content Placeholder 2">
            <a:extLst>
              <a:ext uri="{FF2B5EF4-FFF2-40B4-BE49-F238E27FC236}">
                <a16:creationId xmlns:a16="http://schemas.microsoft.com/office/drawing/2014/main" id="{8A1F819B-9591-564C-BCAE-35CDA681E9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Content Placeholder 3">
            <a:extLst>
              <a:ext uri="{FF2B5EF4-FFF2-40B4-BE49-F238E27FC236}">
                <a16:creationId xmlns:a16="http://schemas.microsoft.com/office/drawing/2014/main" id="{A7EAC7D1-C566-F24C-A8C2-4214BF430FE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5" name="Date Placeholder 4">
            <a:extLst>
              <a:ext uri="{FF2B5EF4-FFF2-40B4-BE49-F238E27FC236}">
                <a16:creationId xmlns:a16="http://schemas.microsoft.com/office/drawing/2014/main" id="{FD11889A-6F7B-1D41-B863-1CBC8011DFE0}"/>
              </a:ext>
            </a:extLst>
          </p:cNvPr>
          <p:cNvSpPr>
            <a:spLocks noGrp="1"/>
          </p:cNvSpPr>
          <p:nvPr>
            <p:ph type="dt" sz="half" idx="10"/>
          </p:nvPr>
        </p:nvSpPr>
        <p:spPr/>
        <p:txBody>
          <a:bodyPr/>
          <a:lstStyle/>
          <a:p>
            <a:fld id="{C5B87002-D164-6849-8D5F-C6DA6F1FA440}" type="datetimeFigureOut">
              <a:rPr lang="en-HU" smtClean="0"/>
              <a:t>02/15/2023</a:t>
            </a:fld>
            <a:endParaRPr lang="en-HU"/>
          </a:p>
        </p:txBody>
      </p:sp>
      <p:sp>
        <p:nvSpPr>
          <p:cNvPr id="6" name="Footer Placeholder 5">
            <a:extLst>
              <a:ext uri="{FF2B5EF4-FFF2-40B4-BE49-F238E27FC236}">
                <a16:creationId xmlns:a16="http://schemas.microsoft.com/office/drawing/2014/main" id="{EEDE4F74-2F66-8E4B-ADF4-5BFCBAA82144}"/>
              </a:ext>
            </a:extLst>
          </p:cNvPr>
          <p:cNvSpPr>
            <a:spLocks noGrp="1"/>
          </p:cNvSpPr>
          <p:nvPr>
            <p:ph type="ftr" sz="quarter" idx="11"/>
          </p:nvPr>
        </p:nvSpPr>
        <p:spPr/>
        <p:txBody>
          <a:bodyPr/>
          <a:lstStyle/>
          <a:p>
            <a:endParaRPr lang="en-HU"/>
          </a:p>
        </p:txBody>
      </p:sp>
      <p:sp>
        <p:nvSpPr>
          <p:cNvPr id="7" name="Slide Number Placeholder 6">
            <a:extLst>
              <a:ext uri="{FF2B5EF4-FFF2-40B4-BE49-F238E27FC236}">
                <a16:creationId xmlns:a16="http://schemas.microsoft.com/office/drawing/2014/main" id="{B7D5D982-04F6-2C42-A5E9-E88E6C19DE3E}"/>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84515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0A879-3FD8-8545-A43F-A51937D9123F}"/>
              </a:ext>
            </a:extLst>
          </p:cNvPr>
          <p:cNvSpPr>
            <a:spLocks noGrp="1"/>
          </p:cNvSpPr>
          <p:nvPr>
            <p:ph type="title"/>
          </p:nvPr>
        </p:nvSpPr>
        <p:spPr>
          <a:xfrm>
            <a:off x="839788" y="365125"/>
            <a:ext cx="10515600" cy="1325563"/>
          </a:xfrm>
        </p:spPr>
        <p:txBody>
          <a:bodyPr/>
          <a:lstStyle/>
          <a:p>
            <a:r>
              <a:rPr lang="en-GB"/>
              <a:t>Click to edit Master title style</a:t>
            </a:r>
            <a:endParaRPr lang="en-HU"/>
          </a:p>
        </p:txBody>
      </p:sp>
      <p:sp>
        <p:nvSpPr>
          <p:cNvPr id="3" name="Text Placeholder 2">
            <a:extLst>
              <a:ext uri="{FF2B5EF4-FFF2-40B4-BE49-F238E27FC236}">
                <a16:creationId xmlns:a16="http://schemas.microsoft.com/office/drawing/2014/main" id="{06674243-09E0-064C-B890-A9C11283FA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0C07B1-33DD-4A47-BCDF-430CAB08995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5" name="Text Placeholder 4">
            <a:extLst>
              <a:ext uri="{FF2B5EF4-FFF2-40B4-BE49-F238E27FC236}">
                <a16:creationId xmlns:a16="http://schemas.microsoft.com/office/drawing/2014/main" id="{6842A033-528C-C242-ABDA-3D15D9C986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72A3F32-5CB1-C746-B579-E3CAB98A886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7" name="Date Placeholder 6">
            <a:extLst>
              <a:ext uri="{FF2B5EF4-FFF2-40B4-BE49-F238E27FC236}">
                <a16:creationId xmlns:a16="http://schemas.microsoft.com/office/drawing/2014/main" id="{ADDACBAC-D2B5-9447-8F68-2B341833C5CA}"/>
              </a:ext>
            </a:extLst>
          </p:cNvPr>
          <p:cNvSpPr>
            <a:spLocks noGrp="1"/>
          </p:cNvSpPr>
          <p:nvPr>
            <p:ph type="dt" sz="half" idx="10"/>
          </p:nvPr>
        </p:nvSpPr>
        <p:spPr/>
        <p:txBody>
          <a:bodyPr/>
          <a:lstStyle/>
          <a:p>
            <a:fld id="{C5B87002-D164-6849-8D5F-C6DA6F1FA440}" type="datetimeFigureOut">
              <a:rPr lang="en-HU" smtClean="0"/>
              <a:t>02/15/2023</a:t>
            </a:fld>
            <a:endParaRPr lang="en-HU"/>
          </a:p>
        </p:txBody>
      </p:sp>
      <p:sp>
        <p:nvSpPr>
          <p:cNvPr id="8" name="Footer Placeholder 7">
            <a:extLst>
              <a:ext uri="{FF2B5EF4-FFF2-40B4-BE49-F238E27FC236}">
                <a16:creationId xmlns:a16="http://schemas.microsoft.com/office/drawing/2014/main" id="{6DFC38C4-0BE5-5F4D-B045-44121833F1BD}"/>
              </a:ext>
            </a:extLst>
          </p:cNvPr>
          <p:cNvSpPr>
            <a:spLocks noGrp="1"/>
          </p:cNvSpPr>
          <p:nvPr>
            <p:ph type="ftr" sz="quarter" idx="11"/>
          </p:nvPr>
        </p:nvSpPr>
        <p:spPr/>
        <p:txBody>
          <a:bodyPr/>
          <a:lstStyle/>
          <a:p>
            <a:endParaRPr lang="en-HU"/>
          </a:p>
        </p:txBody>
      </p:sp>
      <p:sp>
        <p:nvSpPr>
          <p:cNvPr id="9" name="Slide Number Placeholder 8">
            <a:extLst>
              <a:ext uri="{FF2B5EF4-FFF2-40B4-BE49-F238E27FC236}">
                <a16:creationId xmlns:a16="http://schemas.microsoft.com/office/drawing/2014/main" id="{64C96987-204A-704D-B909-AD872CEBF210}"/>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416227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C5C4A-652D-504F-8A14-439C05EA7A90}"/>
              </a:ext>
            </a:extLst>
          </p:cNvPr>
          <p:cNvSpPr>
            <a:spLocks noGrp="1"/>
          </p:cNvSpPr>
          <p:nvPr>
            <p:ph type="title"/>
          </p:nvPr>
        </p:nvSpPr>
        <p:spPr/>
        <p:txBody>
          <a:bodyPr/>
          <a:lstStyle/>
          <a:p>
            <a:r>
              <a:rPr lang="en-GB"/>
              <a:t>Click to edit Master title style</a:t>
            </a:r>
            <a:endParaRPr lang="en-HU"/>
          </a:p>
        </p:txBody>
      </p:sp>
      <p:sp>
        <p:nvSpPr>
          <p:cNvPr id="3" name="Date Placeholder 2">
            <a:extLst>
              <a:ext uri="{FF2B5EF4-FFF2-40B4-BE49-F238E27FC236}">
                <a16:creationId xmlns:a16="http://schemas.microsoft.com/office/drawing/2014/main" id="{41C34FCD-7F12-3640-96FE-2A55EF8D9B4D}"/>
              </a:ext>
            </a:extLst>
          </p:cNvPr>
          <p:cNvSpPr>
            <a:spLocks noGrp="1"/>
          </p:cNvSpPr>
          <p:nvPr>
            <p:ph type="dt" sz="half" idx="10"/>
          </p:nvPr>
        </p:nvSpPr>
        <p:spPr/>
        <p:txBody>
          <a:bodyPr/>
          <a:lstStyle/>
          <a:p>
            <a:fld id="{C5B87002-D164-6849-8D5F-C6DA6F1FA440}" type="datetimeFigureOut">
              <a:rPr lang="en-HU" smtClean="0"/>
              <a:t>02/15/2023</a:t>
            </a:fld>
            <a:endParaRPr lang="en-HU"/>
          </a:p>
        </p:txBody>
      </p:sp>
      <p:sp>
        <p:nvSpPr>
          <p:cNvPr id="4" name="Footer Placeholder 3">
            <a:extLst>
              <a:ext uri="{FF2B5EF4-FFF2-40B4-BE49-F238E27FC236}">
                <a16:creationId xmlns:a16="http://schemas.microsoft.com/office/drawing/2014/main" id="{C72A237B-10A1-CF4D-8B8B-C8DC4FC965D0}"/>
              </a:ext>
            </a:extLst>
          </p:cNvPr>
          <p:cNvSpPr>
            <a:spLocks noGrp="1"/>
          </p:cNvSpPr>
          <p:nvPr>
            <p:ph type="ftr" sz="quarter" idx="11"/>
          </p:nvPr>
        </p:nvSpPr>
        <p:spPr/>
        <p:txBody>
          <a:bodyPr/>
          <a:lstStyle/>
          <a:p>
            <a:endParaRPr lang="en-HU"/>
          </a:p>
        </p:txBody>
      </p:sp>
      <p:sp>
        <p:nvSpPr>
          <p:cNvPr id="5" name="Slide Number Placeholder 4">
            <a:extLst>
              <a:ext uri="{FF2B5EF4-FFF2-40B4-BE49-F238E27FC236}">
                <a16:creationId xmlns:a16="http://schemas.microsoft.com/office/drawing/2014/main" id="{6ECD9CFC-5850-964C-B7EB-E9C57ADA3065}"/>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292718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EDC55D-3999-1045-ABD4-D8DFE7BE3480}"/>
              </a:ext>
            </a:extLst>
          </p:cNvPr>
          <p:cNvSpPr>
            <a:spLocks noGrp="1"/>
          </p:cNvSpPr>
          <p:nvPr>
            <p:ph type="dt" sz="half" idx="10"/>
          </p:nvPr>
        </p:nvSpPr>
        <p:spPr/>
        <p:txBody>
          <a:bodyPr/>
          <a:lstStyle/>
          <a:p>
            <a:fld id="{C5B87002-D164-6849-8D5F-C6DA6F1FA440}" type="datetimeFigureOut">
              <a:rPr lang="en-HU" smtClean="0"/>
              <a:t>02/15/2023</a:t>
            </a:fld>
            <a:endParaRPr lang="en-HU"/>
          </a:p>
        </p:txBody>
      </p:sp>
      <p:sp>
        <p:nvSpPr>
          <p:cNvPr id="3" name="Footer Placeholder 2">
            <a:extLst>
              <a:ext uri="{FF2B5EF4-FFF2-40B4-BE49-F238E27FC236}">
                <a16:creationId xmlns:a16="http://schemas.microsoft.com/office/drawing/2014/main" id="{D9780982-A493-464A-9B48-61D5635F21DC}"/>
              </a:ext>
            </a:extLst>
          </p:cNvPr>
          <p:cNvSpPr>
            <a:spLocks noGrp="1"/>
          </p:cNvSpPr>
          <p:nvPr>
            <p:ph type="ftr" sz="quarter" idx="11"/>
          </p:nvPr>
        </p:nvSpPr>
        <p:spPr/>
        <p:txBody>
          <a:bodyPr/>
          <a:lstStyle/>
          <a:p>
            <a:endParaRPr lang="en-HU"/>
          </a:p>
        </p:txBody>
      </p:sp>
      <p:sp>
        <p:nvSpPr>
          <p:cNvPr id="4" name="Slide Number Placeholder 3">
            <a:extLst>
              <a:ext uri="{FF2B5EF4-FFF2-40B4-BE49-F238E27FC236}">
                <a16:creationId xmlns:a16="http://schemas.microsoft.com/office/drawing/2014/main" id="{CB79AC8B-E464-3943-A95D-34EEB2E51331}"/>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11347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ED44-A9E4-BB49-9656-13FF7177E5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HU"/>
          </a:p>
        </p:txBody>
      </p:sp>
      <p:sp>
        <p:nvSpPr>
          <p:cNvPr id="3" name="Content Placeholder 2">
            <a:extLst>
              <a:ext uri="{FF2B5EF4-FFF2-40B4-BE49-F238E27FC236}">
                <a16:creationId xmlns:a16="http://schemas.microsoft.com/office/drawing/2014/main" id="{122A3C5A-4B14-4342-B231-73C9CD58C6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Text Placeholder 3">
            <a:extLst>
              <a:ext uri="{FF2B5EF4-FFF2-40B4-BE49-F238E27FC236}">
                <a16:creationId xmlns:a16="http://schemas.microsoft.com/office/drawing/2014/main" id="{D7CB87A1-308C-7047-9188-C7345058B9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D4A094-9824-BC45-A3FD-9FDA560BA098}"/>
              </a:ext>
            </a:extLst>
          </p:cNvPr>
          <p:cNvSpPr>
            <a:spLocks noGrp="1"/>
          </p:cNvSpPr>
          <p:nvPr>
            <p:ph type="dt" sz="half" idx="10"/>
          </p:nvPr>
        </p:nvSpPr>
        <p:spPr/>
        <p:txBody>
          <a:bodyPr/>
          <a:lstStyle/>
          <a:p>
            <a:fld id="{C5B87002-D164-6849-8D5F-C6DA6F1FA440}" type="datetimeFigureOut">
              <a:rPr lang="en-HU" smtClean="0"/>
              <a:t>02/15/2023</a:t>
            </a:fld>
            <a:endParaRPr lang="en-HU"/>
          </a:p>
        </p:txBody>
      </p:sp>
      <p:sp>
        <p:nvSpPr>
          <p:cNvPr id="6" name="Footer Placeholder 5">
            <a:extLst>
              <a:ext uri="{FF2B5EF4-FFF2-40B4-BE49-F238E27FC236}">
                <a16:creationId xmlns:a16="http://schemas.microsoft.com/office/drawing/2014/main" id="{1FAD0881-EE43-E34C-8DC3-497455962F41}"/>
              </a:ext>
            </a:extLst>
          </p:cNvPr>
          <p:cNvSpPr>
            <a:spLocks noGrp="1"/>
          </p:cNvSpPr>
          <p:nvPr>
            <p:ph type="ftr" sz="quarter" idx="11"/>
          </p:nvPr>
        </p:nvSpPr>
        <p:spPr/>
        <p:txBody>
          <a:bodyPr/>
          <a:lstStyle/>
          <a:p>
            <a:endParaRPr lang="en-HU"/>
          </a:p>
        </p:txBody>
      </p:sp>
      <p:sp>
        <p:nvSpPr>
          <p:cNvPr id="7" name="Slide Number Placeholder 6">
            <a:extLst>
              <a:ext uri="{FF2B5EF4-FFF2-40B4-BE49-F238E27FC236}">
                <a16:creationId xmlns:a16="http://schemas.microsoft.com/office/drawing/2014/main" id="{C061AAA1-86D3-534E-A8DD-E650B280D5DC}"/>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255511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7D905-6D34-4E47-A14C-A28666CC64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HU"/>
          </a:p>
        </p:txBody>
      </p:sp>
      <p:sp>
        <p:nvSpPr>
          <p:cNvPr id="3" name="Picture Placeholder 2">
            <a:extLst>
              <a:ext uri="{FF2B5EF4-FFF2-40B4-BE49-F238E27FC236}">
                <a16:creationId xmlns:a16="http://schemas.microsoft.com/office/drawing/2014/main" id="{195D7D64-4B29-4C48-9B54-67024D5BB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HU"/>
          </a:p>
        </p:txBody>
      </p:sp>
      <p:sp>
        <p:nvSpPr>
          <p:cNvPr id="4" name="Text Placeholder 3">
            <a:extLst>
              <a:ext uri="{FF2B5EF4-FFF2-40B4-BE49-F238E27FC236}">
                <a16:creationId xmlns:a16="http://schemas.microsoft.com/office/drawing/2014/main" id="{4CFC875F-A7C6-9842-BA50-E3FAA0381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C35B720-D918-F64A-9E9B-C5A12D67D878}"/>
              </a:ext>
            </a:extLst>
          </p:cNvPr>
          <p:cNvSpPr>
            <a:spLocks noGrp="1"/>
          </p:cNvSpPr>
          <p:nvPr>
            <p:ph type="dt" sz="half" idx="10"/>
          </p:nvPr>
        </p:nvSpPr>
        <p:spPr/>
        <p:txBody>
          <a:bodyPr/>
          <a:lstStyle/>
          <a:p>
            <a:fld id="{C5B87002-D164-6849-8D5F-C6DA6F1FA440}" type="datetimeFigureOut">
              <a:rPr lang="en-HU" smtClean="0"/>
              <a:t>02/15/2023</a:t>
            </a:fld>
            <a:endParaRPr lang="en-HU"/>
          </a:p>
        </p:txBody>
      </p:sp>
      <p:sp>
        <p:nvSpPr>
          <p:cNvPr id="6" name="Footer Placeholder 5">
            <a:extLst>
              <a:ext uri="{FF2B5EF4-FFF2-40B4-BE49-F238E27FC236}">
                <a16:creationId xmlns:a16="http://schemas.microsoft.com/office/drawing/2014/main" id="{4CCBEFEB-8B48-794D-B083-A66390C9100E}"/>
              </a:ext>
            </a:extLst>
          </p:cNvPr>
          <p:cNvSpPr>
            <a:spLocks noGrp="1"/>
          </p:cNvSpPr>
          <p:nvPr>
            <p:ph type="ftr" sz="quarter" idx="11"/>
          </p:nvPr>
        </p:nvSpPr>
        <p:spPr/>
        <p:txBody>
          <a:bodyPr/>
          <a:lstStyle/>
          <a:p>
            <a:endParaRPr lang="en-HU"/>
          </a:p>
        </p:txBody>
      </p:sp>
      <p:sp>
        <p:nvSpPr>
          <p:cNvPr id="7" name="Slide Number Placeholder 6">
            <a:extLst>
              <a:ext uri="{FF2B5EF4-FFF2-40B4-BE49-F238E27FC236}">
                <a16:creationId xmlns:a16="http://schemas.microsoft.com/office/drawing/2014/main" id="{29BC0C85-02A9-5949-A440-0D4739D17319}"/>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171153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161990-8005-104B-8A8B-4308F2F0D6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HU"/>
          </a:p>
        </p:txBody>
      </p:sp>
      <p:sp>
        <p:nvSpPr>
          <p:cNvPr id="3" name="Text Placeholder 2">
            <a:extLst>
              <a:ext uri="{FF2B5EF4-FFF2-40B4-BE49-F238E27FC236}">
                <a16:creationId xmlns:a16="http://schemas.microsoft.com/office/drawing/2014/main" id="{A94A414D-8B3C-B847-9940-F12D4C6549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6C4EFD2D-9F43-D349-A9F7-C7D3C18D10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87002-D164-6849-8D5F-C6DA6F1FA440}" type="datetimeFigureOut">
              <a:rPr lang="en-HU" smtClean="0"/>
              <a:t>02/15/2023</a:t>
            </a:fld>
            <a:endParaRPr lang="en-HU"/>
          </a:p>
        </p:txBody>
      </p:sp>
      <p:sp>
        <p:nvSpPr>
          <p:cNvPr id="5" name="Footer Placeholder 4">
            <a:extLst>
              <a:ext uri="{FF2B5EF4-FFF2-40B4-BE49-F238E27FC236}">
                <a16:creationId xmlns:a16="http://schemas.microsoft.com/office/drawing/2014/main" id="{0217777F-1866-E347-B8A2-9ED6658FF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HU"/>
          </a:p>
        </p:txBody>
      </p:sp>
      <p:sp>
        <p:nvSpPr>
          <p:cNvPr id="6" name="Slide Number Placeholder 5">
            <a:extLst>
              <a:ext uri="{FF2B5EF4-FFF2-40B4-BE49-F238E27FC236}">
                <a16:creationId xmlns:a16="http://schemas.microsoft.com/office/drawing/2014/main" id="{B5583196-9B66-1947-9FE5-5B6744F7E2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04EE3-A08A-FD4E-A4DD-F3DCA2E683B0}" type="slidenum">
              <a:rPr lang="en-HU" smtClean="0"/>
              <a:t>‹#›</a:t>
            </a:fld>
            <a:endParaRPr lang="en-HU"/>
          </a:p>
        </p:txBody>
      </p:sp>
    </p:spTree>
    <p:extLst>
      <p:ext uri="{BB962C8B-B14F-4D97-AF65-F5344CB8AC3E}">
        <p14:creationId xmlns:p14="http://schemas.microsoft.com/office/powerpoint/2010/main" val="371241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8.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9.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0.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1.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3.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4.xml"/><Relationship Id="rId4" Type="http://schemas.openxmlformats.org/officeDocument/2006/relationships/image" Target="../media/image14.jf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5.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6.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7.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8.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9.xml"/><Relationship Id="rId4" Type="http://schemas.openxmlformats.org/officeDocument/2006/relationships/image" Target="../media/image19.jfi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4.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5.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6.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0B76E54-3E4E-9244-8855-E661809B9A5F}"/>
              </a:ext>
            </a:extLst>
          </p:cNvPr>
          <p:cNvSpPr txBox="1"/>
          <p:nvPr/>
        </p:nvSpPr>
        <p:spPr>
          <a:xfrm>
            <a:off x="914399" y="4464995"/>
            <a:ext cx="10354491" cy="2308324"/>
          </a:xfrm>
          <a:prstGeom prst="rect">
            <a:avLst/>
          </a:prstGeom>
          <a:noFill/>
        </p:spPr>
        <p:txBody>
          <a:bodyPr wrap="square" rtlCol="0">
            <a:spAutoFit/>
          </a:bodyPr>
          <a:lstStyle/>
          <a:p>
            <a:r>
              <a:rPr lang="hu-HU" sz="3600" b="1" dirty="0" smtClean="0">
                <a:solidFill>
                  <a:schemeClr val="bg1"/>
                </a:solidFill>
              </a:rPr>
              <a:t>Patyi Gábor: Reformpedagógia, alternatív pedagógiák</a:t>
            </a:r>
            <a:endParaRPr lang="en-GB" sz="3600" b="1" dirty="0">
              <a:solidFill>
                <a:schemeClr val="bg1"/>
              </a:solidFill>
            </a:endParaRPr>
          </a:p>
          <a:p>
            <a:r>
              <a:rPr lang="hu-HU" sz="3600" b="1" dirty="0" smtClean="0">
                <a:solidFill>
                  <a:schemeClr val="bg1"/>
                </a:solidFill>
              </a:rPr>
              <a:t>Képzők Képzése, Pedagógiai – pszichológiai alapismeretek </a:t>
            </a:r>
            <a:endParaRPr lang="en-GB" sz="3600" b="1" dirty="0">
              <a:solidFill>
                <a:schemeClr val="bg1"/>
              </a:solidFill>
            </a:endParaRPr>
          </a:p>
          <a:p>
            <a:r>
              <a:rPr lang="hu-HU" sz="3600" b="1" dirty="0" smtClean="0">
                <a:solidFill>
                  <a:schemeClr val="bg1"/>
                </a:solidFill>
              </a:rPr>
              <a:t>Sopron, 2023. 02. 14.</a:t>
            </a:r>
            <a:endParaRPr lang="en-HU" sz="3600" b="1" dirty="0">
              <a:solidFill>
                <a:schemeClr val="bg1"/>
              </a:solidFill>
            </a:endParaRPr>
          </a:p>
        </p:txBody>
      </p:sp>
    </p:spTree>
    <p:extLst>
      <p:ext uri="{BB962C8B-B14F-4D97-AF65-F5344CB8AC3E}">
        <p14:creationId xmlns:p14="http://schemas.microsoft.com/office/powerpoint/2010/main" val="2622371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862149"/>
            <a:ext cx="10515600" cy="828539"/>
          </a:xfrm>
        </p:spPr>
        <p:txBody>
          <a:bodyPr/>
          <a:lstStyle/>
          <a:p>
            <a:r>
              <a:rPr lang="hu-HU" dirty="0" smtClean="0"/>
              <a:t>Kiáltvány és korszakolás</a:t>
            </a:r>
            <a:endParaRPr lang="hu-HU" dirty="0"/>
          </a:p>
        </p:txBody>
      </p:sp>
      <p:sp>
        <p:nvSpPr>
          <p:cNvPr id="3" name="Tartalom helye 2"/>
          <p:cNvSpPr>
            <a:spLocks noGrp="1"/>
          </p:cNvSpPr>
          <p:nvPr>
            <p:ph sz="half" idx="1"/>
          </p:nvPr>
        </p:nvSpPr>
        <p:spPr>
          <a:xfrm>
            <a:off x="-1" y="1593670"/>
            <a:ext cx="9267553" cy="5199016"/>
          </a:xfrm>
        </p:spPr>
        <p:txBody>
          <a:bodyPr>
            <a:normAutofit fontScale="70000" lnSpcReduction="20000"/>
          </a:bodyPr>
          <a:lstStyle/>
          <a:p>
            <a:r>
              <a:rPr lang="hu-HU" dirty="0" smtClean="0"/>
              <a:t>A mozgalom kiáltványa. Ellen Key: A gyermek évszázada (1900) Elementáris hatás.</a:t>
            </a:r>
          </a:p>
          <a:p>
            <a:r>
              <a:rPr lang="hu-HU" dirty="0" smtClean="0"/>
              <a:t>Ellen Key (1849 – 1926) svéd tanítónő ajánlása: „Mindazoknak a szülőknek ajánlom, akik remélik, hogy az új évszázadban megalkotják az új embert”</a:t>
            </a:r>
          </a:p>
          <a:p>
            <a:r>
              <a:rPr lang="hu-HU" dirty="0" smtClean="0"/>
              <a:t>Kritizálja kora társadalmi és pedagógiai viszonyait.</a:t>
            </a:r>
          </a:p>
          <a:p>
            <a:r>
              <a:rPr lang="hu-HU" dirty="0" smtClean="0"/>
              <a:t>Szociális átalakulást szorgalmaz, amely biztosítaná az anyák és a gyermekek jogait, kiegyensúlyozott helyzetét a társadalomban.</a:t>
            </a:r>
          </a:p>
          <a:p>
            <a:r>
              <a:rPr lang="hu-HU" dirty="0" smtClean="0"/>
              <a:t>Újszerű nevelés (is) szükséges:</a:t>
            </a:r>
          </a:p>
          <a:p>
            <a:pPr>
              <a:buFontTx/>
              <a:buChar char="-"/>
            </a:pPr>
            <a:r>
              <a:rPr lang="hu-HU" dirty="0" smtClean="0"/>
              <a:t>Új nevelői magatartás kell (Rousseau  negatív nevelése nyomán): </a:t>
            </a:r>
          </a:p>
          <a:p>
            <a:pPr marL="0" indent="0">
              <a:buNone/>
            </a:pPr>
            <a:r>
              <a:rPr lang="hu-HU" dirty="0" smtClean="0"/>
              <a:t>„…a nevelés legnagyobb titka éppen az, hogy nem nevelünk”.</a:t>
            </a:r>
          </a:p>
          <a:p>
            <a:pPr marL="0" indent="0">
              <a:buNone/>
            </a:pPr>
            <a:r>
              <a:rPr lang="hu-HU" dirty="0" smtClean="0"/>
              <a:t>- Át kell alakítani az iskolarendszert, a gyermek „lélekgyilkolását” folytató iskolákat meg kell szüntetni, olyan új iskola kell, mely a gyermek igényeihez igazodik.</a:t>
            </a:r>
          </a:p>
          <a:p>
            <a:r>
              <a:rPr lang="hu-HU" dirty="0" smtClean="0"/>
              <a:t>A </a:t>
            </a:r>
            <a:r>
              <a:rPr lang="hu-HU" dirty="0"/>
              <a:t>mozgalom kibontakozásának főbb korszakai:</a:t>
            </a:r>
          </a:p>
          <a:p>
            <a:pPr>
              <a:buFontTx/>
              <a:buChar char="-"/>
            </a:pPr>
            <a:r>
              <a:rPr lang="hu-HU" dirty="0"/>
              <a:t>A kezdetek, vagy első szakasz (útkeresés): 1890 – 1918.</a:t>
            </a:r>
          </a:p>
          <a:p>
            <a:pPr>
              <a:buFontTx/>
              <a:buChar char="-"/>
            </a:pPr>
            <a:r>
              <a:rPr lang="hu-HU" dirty="0"/>
              <a:t>A második szakasz (fontosabb iskolamodellek): 1918 – 1945)</a:t>
            </a:r>
          </a:p>
          <a:p>
            <a:pPr>
              <a:buFontTx/>
              <a:buChar char="-"/>
            </a:pPr>
            <a:r>
              <a:rPr lang="hu-HU" dirty="0"/>
              <a:t>A harmadik szakasz: alternatív pedagógia, iskolák kora (1945 - )</a:t>
            </a:r>
          </a:p>
          <a:p>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334500" y="2157413"/>
            <a:ext cx="2857500" cy="4019550"/>
          </a:xfrm>
        </p:spPr>
      </p:pic>
    </p:spTree>
    <p:extLst>
      <p:ext uri="{BB962C8B-B14F-4D97-AF65-F5344CB8AC3E}">
        <p14:creationId xmlns:p14="http://schemas.microsoft.com/office/powerpoint/2010/main" val="145223146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870857"/>
            <a:ext cx="10515600" cy="819831"/>
          </a:xfrm>
        </p:spPr>
        <p:txBody>
          <a:bodyPr/>
          <a:lstStyle/>
          <a:p>
            <a:r>
              <a:rPr lang="hu-HU" dirty="0" smtClean="0"/>
              <a:t>A reformpedagógiai mozgalom első szakasza</a:t>
            </a:r>
            <a:endParaRPr lang="hu-HU" dirty="0"/>
          </a:p>
        </p:txBody>
      </p:sp>
      <p:sp>
        <p:nvSpPr>
          <p:cNvPr id="3" name="Tartalom helye 2"/>
          <p:cNvSpPr>
            <a:spLocks noGrp="1"/>
          </p:cNvSpPr>
          <p:nvPr>
            <p:ph sz="half" idx="1"/>
          </p:nvPr>
        </p:nvSpPr>
        <p:spPr>
          <a:xfrm>
            <a:off x="1" y="1690687"/>
            <a:ext cx="9300754" cy="5668055"/>
          </a:xfrm>
        </p:spPr>
        <p:txBody>
          <a:bodyPr>
            <a:normAutofit fontScale="62500" lnSpcReduction="20000"/>
          </a:bodyPr>
          <a:lstStyle/>
          <a:p>
            <a:r>
              <a:rPr lang="hu-HU" dirty="0" smtClean="0"/>
              <a:t>A mozgalom a kezdetektől nagyon színes, sok törekvés, irányzat (Pld. </a:t>
            </a:r>
            <a:r>
              <a:rPr lang="hu-HU" dirty="0" err="1"/>
              <a:t>g</a:t>
            </a:r>
            <a:r>
              <a:rPr lang="hu-HU" dirty="0" err="1" smtClean="0"/>
              <a:t>yermektamulmányi</a:t>
            </a:r>
            <a:r>
              <a:rPr lang="hu-HU" dirty="0" smtClean="0"/>
              <a:t> mozgalom, művészetpedagógiai mozgalom, kísérleti pedagógia, New </a:t>
            </a:r>
            <a:r>
              <a:rPr lang="hu-HU" dirty="0" err="1" smtClean="0"/>
              <a:t>School</a:t>
            </a:r>
            <a:r>
              <a:rPr lang="hu-HU" dirty="0" smtClean="0"/>
              <a:t>, munkaiskola, stb.)</a:t>
            </a:r>
          </a:p>
          <a:p>
            <a:r>
              <a:rPr lang="hu-HU" dirty="0" smtClean="0"/>
              <a:t>Csak két kiemelkedő pedagógusról: John Dewey, Maria Montessori.</a:t>
            </a:r>
          </a:p>
          <a:p>
            <a:r>
              <a:rPr lang="hu-HU" dirty="0" smtClean="0"/>
              <a:t>John Dewey (1859 – 1952), az amerikai pragmatista filozófiai irányzathoz kapcsolódó pedagógus.</a:t>
            </a:r>
          </a:p>
          <a:p>
            <a:r>
              <a:rPr lang="hu-HU" dirty="0" smtClean="0"/>
              <a:t>Legjelentősebb pedagógiai művei: </a:t>
            </a:r>
          </a:p>
          <a:p>
            <a:pPr marL="0" indent="0">
              <a:buNone/>
            </a:pPr>
            <a:r>
              <a:rPr lang="hu-HU" dirty="0" smtClean="0"/>
              <a:t>- Pedagógiai hitvallásom (1897)</a:t>
            </a:r>
          </a:p>
          <a:p>
            <a:pPr marL="0" indent="0">
              <a:buNone/>
            </a:pPr>
            <a:r>
              <a:rPr lang="hu-HU" dirty="0" smtClean="0"/>
              <a:t>- Iskola és társadalom (1899)</a:t>
            </a:r>
          </a:p>
          <a:p>
            <a:r>
              <a:rPr lang="hu-HU" dirty="0" smtClean="0"/>
              <a:t>Alapgondolatai (a „Pedagógiai hitvallásom” alapján):</a:t>
            </a:r>
          </a:p>
          <a:p>
            <a:pPr>
              <a:buFontTx/>
              <a:buChar char="-"/>
            </a:pPr>
            <a:r>
              <a:rPr lang="hu-HU" dirty="0" smtClean="0"/>
              <a:t>Tagadja a hagyományos pedagógia normatív célrendszerének jogosultságát.</a:t>
            </a:r>
          </a:p>
          <a:p>
            <a:pPr>
              <a:buFontTx/>
              <a:buChar char="-"/>
            </a:pPr>
            <a:r>
              <a:rPr lang="hu-HU" dirty="0" smtClean="0"/>
              <a:t>A nevelés célját az életből (a társadalmi valóságból) kell meríteni. A gyermekeket, fiatalokat az életre kell felkészíteni.</a:t>
            </a:r>
          </a:p>
          <a:p>
            <a:pPr>
              <a:buFontTx/>
              <a:buChar char="-"/>
            </a:pPr>
            <a:r>
              <a:rPr lang="hu-HU" dirty="0" smtClean="0"/>
              <a:t>Az iskola a valós élet legyen, tehát az iskolának  egy leegyszerűsített társadalmi környezetet kell nyújtani.</a:t>
            </a:r>
          </a:p>
          <a:p>
            <a:pPr>
              <a:buFontTx/>
              <a:buChar char="-"/>
            </a:pPr>
            <a:r>
              <a:rPr lang="hu-HU" dirty="0" smtClean="0"/>
              <a:t>Az életben nincsenek kész ismeretek, ezért a korszerű iskola alapvető feladata az ismeretszerzés készségének megtanítása. </a:t>
            </a:r>
          </a:p>
          <a:p>
            <a:pPr>
              <a:buFontTx/>
              <a:buChar char="-"/>
            </a:pPr>
            <a:r>
              <a:rPr lang="hu-HU" dirty="0" smtClean="0"/>
              <a:t>Az iskolában nem a sok elméleti ismeret átadása a fontos, hanem az önálló problémamegoldás képességének kialakítása. Csak így válhatnak a gyermekekből, fiatalokból cselekedni tudó, cselekedni képes felnőttek.  </a:t>
            </a:r>
          </a:p>
          <a:p>
            <a:pPr marL="0" indent="0">
              <a:buNone/>
            </a:pPr>
            <a:r>
              <a:rPr lang="hu-HU" dirty="0" smtClean="0"/>
              <a:t>„Egyetlen gramm tapasztalat többet ér egy tonna teóriánál” (Dewey, 1912)</a:t>
            </a:r>
          </a:p>
          <a:p>
            <a:pPr>
              <a:buFontTx/>
              <a:buChar char="-"/>
            </a:pPr>
            <a:endParaRPr lang="hu-HU" dirty="0" smtClean="0"/>
          </a:p>
          <a:p>
            <a:pPr marL="0" indent="0">
              <a:buNone/>
            </a:pPr>
            <a:endParaRPr lang="hu-HU" dirty="0" smtClean="0"/>
          </a:p>
          <a:p>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300755" y="2394856"/>
            <a:ext cx="2688770" cy="3370217"/>
          </a:xfrm>
        </p:spPr>
      </p:pic>
    </p:spTree>
    <p:extLst>
      <p:ext uri="{BB962C8B-B14F-4D97-AF65-F5344CB8AC3E}">
        <p14:creationId xmlns:p14="http://schemas.microsoft.com/office/powerpoint/2010/main" val="152129630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722811"/>
            <a:ext cx="10515600" cy="967877"/>
          </a:xfrm>
        </p:spPr>
        <p:txBody>
          <a:bodyPr/>
          <a:lstStyle/>
          <a:p>
            <a:r>
              <a:rPr lang="hu-HU" dirty="0" smtClean="0"/>
              <a:t>John Dewey laboratóriumi iskolája</a:t>
            </a:r>
            <a:endParaRPr lang="hu-HU" dirty="0"/>
          </a:p>
        </p:txBody>
      </p:sp>
      <p:sp>
        <p:nvSpPr>
          <p:cNvPr id="3" name="Tartalom helye 2"/>
          <p:cNvSpPr>
            <a:spLocks noGrp="1"/>
          </p:cNvSpPr>
          <p:nvPr>
            <p:ph sz="half" idx="1"/>
          </p:nvPr>
        </p:nvSpPr>
        <p:spPr>
          <a:xfrm>
            <a:off x="-1" y="1576251"/>
            <a:ext cx="8177349" cy="4600712"/>
          </a:xfrm>
        </p:spPr>
        <p:txBody>
          <a:bodyPr>
            <a:normAutofit fontScale="85000" lnSpcReduction="20000"/>
          </a:bodyPr>
          <a:lstStyle/>
          <a:p>
            <a:r>
              <a:rPr lang="hu-HU" dirty="0" smtClean="0"/>
              <a:t>Alapvető célja a „tankönyviskola” felszámolása, annak minden elemével (iskolaépület, tanév, tanterv, tanóra, osztály, tantárgy).</a:t>
            </a:r>
          </a:p>
          <a:p>
            <a:r>
              <a:rPr lang="hu-HU" dirty="0" smtClean="0"/>
              <a:t>Helyette olyan új iskola létrehozása, amely biztosítja a sokszínű cselekvés lehetőségét a tanulók számára („</a:t>
            </a:r>
            <a:r>
              <a:rPr lang="hu-HU" dirty="0" err="1" smtClean="0"/>
              <a:t>learning</a:t>
            </a:r>
            <a:r>
              <a:rPr lang="hu-HU" dirty="0" smtClean="0"/>
              <a:t> </a:t>
            </a:r>
            <a:r>
              <a:rPr lang="hu-HU" dirty="0" err="1" smtClean="0"/>
              <a:t>by</a:t>
            </a:r>
            <a:r>
              <a:rPr lang="hu-HU" dirty="0" smtClean="0"/>
              <a:t> </a:t>
            </a:r>
            <a:r>
              <a:rPr lang="hu-HU" dirty="0" err="1" smtClean="0"/>
              <a:t>doing</a:t>
            </a:r>
            <a:r>
              <a:rPr lang="hu-HU" dirty="0" smtClean="0"/>
              <a:t>”).</a:t>
            </a:r>
          </a:p>
          <a:p>
            <a:r>
              <a:rPr lang="hu-HU" dirty="0" smtClean="0"/>
              <a:t>1896. Chicago, létrehozza „laboratóriumi iskoláját”. Itt próbálja ki pedagógiai elveit a gyakorlatban, tapasztalatait „Az iskola és társadalom” c. könyvében összegezte.</a:t>
            </a:r>
          </a:p>
          <a:p>
            <a:r>
              <a:rPr lang="hu-HU" dirty="0" smtClean="0"/>
              <a:t>Az iskolában nagy hangsúlyt kap az iskola és az élet (otthoni környezet, természet, üzleti-ipari világ, tudomány)kapcsolata. A földszinten konyha, ebédlő, különböző műhelyek, az emeleten múzeum, laborok, művészeti műtermek).</a:t>
            </a:r>
          </a:p>
          <a:p>
            <a:r>
              <a:rPr lang="hu-HU" dirty="0" smtClean="0"/>
              <a:t>Nagyon feltűnő: hagyományos osztályterem (benne padok, katedra) nincs, helyette műhely, labor, műterem stb.)</a:t>
            </a:r>
          </a:p>
          <a:p>
            <a:endParaRPr lang="hu-HU" dirty="0" smtClean="0"/>
          </a:p>
          <a:p>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247016" y="2647406"/>
            <a:ext cx="3884023" cy="3296987"/>
          </a:xfrm>
        </p:spPr>
      </p:pic>
    </p:spTree>
    <p:extLst>
      <p:ext uri="{BB962C8B-B14F-4D97-AF65-F5344CB8AC3E}">
        <p14:creationId xmlns:p14="http://schemas.microsoft.com/office/powerpoint/2010/main" val="182676353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748937"/>
            <a:ext cx="10515600" cy="941751"/>
          </a:xfrm>
        </p:spPr>
        <p:txBody>
          <a:bodyPr/>
          <a:lstStyle/>
          <a:p>
            <a:r>
              <a:rPr lang="hu-HU" dirty="0" smtClean="0"/>
              <a:t>Tantervelmélet, projekt módszer</a:t>
            </a:r>
            <a:endParaRPr lang="hu-HU" dirty="0"/>
          </a:p>
        </p:txBody>
      </p:sp>
      <p:sp>
        <p:nvSpPr>
          <p:cNvPr id="3" name="Tartalom helye 2"/>
          <p:cNvSpPr>
            <a:spLocks noGrp="1"/>
          </p:cNvSpPr>
          <p:nvPr>
            <p:ph sz="half" idx="1"/>
          </p:nvPr>
        </p:nvSpPr>
        <p:spPr>
          <a:xfrm>
            <a:off x="1" y="1825624"/>
            <a:ext cx="8353696" cy="5032375"/>
          </a:xfrm>
        </p:spPr>
        <p:txBody>
          <a:bodyPr>
            <a:normAutofit fontScale="85000" lnSpcReduction="20000"/>
          </a:bodyPr>
          <a:lstStyle/>
          <a:p>
            <a:r>
              <a:rPr lang="hu-HU" dirty="0" smtClean="0"/>
              <a:t>Dewey foglalkozott tantervelméleti kérdésekkel is (A gyermek és a tanterv c. tanulmány 1912-</a:t>
            </a:r>
            <a:r>
              <a:rPr lang="hu-HU" dirty="0" err="1" smtClean="0"/>
              <a:t>ből</a:t>
            </a:r>
            <a:r>
              <a:rPr lang="hu-HU" dirty="0" smtClean="0"/>
              <a:t>).</a:t>
            </a:r>
          </a:p>
          <a:p>
            <a:r>
              <a:rPr lang="hu-HU" dirty="0" smtClean="0"/>
              <a:t>A tananyagnak, tantervnek kapcsolódni kell a gyermekek tapasztalataihoz, érdeklődéséhez. </a:t>
            </a:r>
          </a:p>
          <a:p>
            <a:r>
              <a:rPr lang="hu-HU" dirty="0" smtClean="0"/>
              <a:t>A feladat: „Az egyedül törvényes eszköz arra, hogy a nehézségekből ki lehessen jutni, az lenne, ha a tanítási anyagot </a:t>
            </a:r>
            <a:r>
              <a:rPr lang="hu-HU" dirty="0" err="1" smtClean="0"/>
              <a:t>átformálnók</a:t>
            </a:r>
            <a:r>
              <a:rPr lang="hu-HU" dirty="0" smtClean="0"/>
              <a:t>, a gyermek életéhez </a:t>
            </a:r>
            <a:r>
              <a:rPr lang="hu-HU" dirty="0" err="1" smtClean="0"/>
              <a:t>alkalmaznók</a:t>
            </a:r>
            <a:r>
              <a:rPr lang="hu-HU" dirty="0" smtClean="0"/>
              <a:t>, és bevinnénk szellemi látókörébe”.</a:t>
            </a:r>
          </a:p>
          <a:p>
            <a:r>
              <a:rPr lang="hu-HU" dirty="0" smtClean="0"/>
              <a:t>Dewey ezen gondolatán alapszik a tanítványa, W. H. </a:t>
            </a:r>
            <a:r>
              <a:rPr lang="hu-HU" dirty="0" err="1" smtClean="0"/>
              <a:t>Kilpatrick</a:t>
            </a:r>
            <a:r>
              <a:rPr lang="hu-HU" dirty="0" smtClean="0"/>
              <a:t> által kidolgozott projektmódszer.</a:t>
            </a:r>
          </a:p>
          <a:p>
            <a:r>
              <a:rPr lang="hu-HU" dirty="0" err="1" smtClean="0"/>
              <a:t>Kilpatrick</a:t>
            </a:r>
            <a:r>
              <a:rPr lang="hu-HU" dirty="0" smtClean="0"/>
              <a:t> „The Project </a:t>
            </a:r>
            <a:r>
              <a:rPr lang="hu-HU" dirty="0" err="1" smtClean="0"/>
              <a:t>Method</a:t>
            </a:r>
            <a:r>
              <a:rPr lang="hu-HU" dirty="0" smtClean="0"/>
              <a:t>” c. műve 1918-</a:t>
            </a:r>
            <a:r>
              <a:rPr lang="hu-HU" dirty="0" err="1" smtClean="0"/>
              <a:t>ban</a:t>
            </a:r>
            <a:r>
              <a:rPr lang="hu-HU" dirty="0" smtClean="0"/>
              <a:t> jelent meg.</a:t>
            </a:r>
          </a:p>
          <a:p>
            <a:pPr marL="0" indent="0">
              <a:buNone/>
            </a:pPr>
            <a:r>
              <a:rPr lang="hu-HU" dirty="0" smtClean="0"/>
              <a:t>„..a valamely közösségi helyzetből fakadó, szívből jövő tervszerű cselekvés, amely az iskolai tevékenység tipikus egységét jelenti, adja a veleszületett – napjainkban sajnos gyakran elpazarolt- gyermeki képességek hasznosításának legfőbb garanciáját”.</a:t>
            </a:r>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353697" y="2648472"/>
            <a:ext cx="3838303" cy="2914650"/>
          </a:xfrm>
        </p:spPr>
      </p:pic>
    </p:spTree>
    <p:extLst>
      <p:ext uri="{BB962C8B-B14F-4D97-AF65-F5344CB8AC3E}">
        <p14:creationId xmlns:p14="http://schemas.microsoft.com/office/powerpoint/2010/main" val="61969388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801189"/>
            <a:ext cx="10515600" cy="889499"/>
          </a:xfrm>
        </p:spPr>
        <p:txBody>
          <a:bodyPr/>
          <a:lstStyle/>
          <a:p>
            <a:r>
              <a:rPr lang="hu-HU" dirty="0" smtClean="0"/>
              <a:t>Maria Montessori pedagógiája</a:t>
            </a:r>
            <a:endParaRPr lang="hu-HU" dirty="0"/>
          </a:p>
        </p:txBody>
      </p:sp>
      <p:sp>
        <p:nvSpPr>
          <p:cNvPr id="3" name="Tartalom helye 2"/>
          <p:cNvSpPr>
            <a:spLocks noGrp="1"/>
          </p:cNvSpPr>
          <p:nvPr>
            <p:ph sz="half" idx="1"/>
          </p:nvPr>
        </p:nvSpPr>
        <p:spPr>
          <a:xfrm>
            <a:off x="139337" y="1825625"/>
            <a:ext cx="9152709" cy="4897392"/>
          </a:xfrm>
        </p:spPr>
        <p:txBody>
          <a:bodyPr/>
          <a:lstStyle/>
          <a:p>
            <a:r>
              <a:rPr lang="hu-HU" dirty="0" smtClean="0"/>
              <a:t>Maria Montessori (1870 – 1952), olasz orvosnő, pedagógus.</a:t>
            </a:r>
          </a:p>
          <a:p>
            <a:r>
              <a:rPr lang="hu-HU" dirty="0" smtClean="0"/>
              <a:t>A kisgyermeknevelés legnagyobb hatású 20. századi reformere.</a:t>
            </a:r>
          </a:p>
          <a:p>
            <a:r>
              <a:rPr lang="hu-HU" dirty="0" smtClean="0"/>
              <a:t>Olaszország első orvosnője, mégis a századforduló környékén érdeklődése a pedagógia felé fordul.</a:t>
            </a:r>
          </a:p>
          <a:p>
            <a:r>
              <a:rPr lang="hu-HU" dirty="0" smtClean="0"/>
              <a:t>1907. „</a:t>
            </a:r>
            <a:r>
              <a:rPr lang="hu-HU" dirty="0" err="1" smtClean="0"/>
              <a:t>Casa</a:t>
            </a:r>
            <a:r>
              <a:rPr lang="hu-HU" dirty="0" smtClean="0"/>
              <a:t> </a:t>
            </a:r>
            <a:r>
              <a:rPr lang="hu-HU" dirty="0" err="1" smtClean="0"/>
              <a:t>dei</a:t>
            </a:r>
            <a:r>
              <a:rPr lang="hu-HU" dirty="0" smtClean="0"/>
              <a:t> </a:t>
            </a:r>
            <a:r>
              <a:rPr lang="hu-HU" dirty="0" err="1" smtClean="0"/>
              <a:t>Bambini</a:t>
            </a:r>
            <a:r>
              <a:rPr lang="hu-HU" dirty="0" smtClean="0"/>
              <a:t>” (Gyermekek háza) megnyitása.</a:t>
            </a:r>
          </a:p>
          <a:p>
            <a:r>
              <a:rPr lang="hu-HU" dirty="0" smtClean="0"/>
              <a:t>1912: Módszerem kézikönyve c. mű megjelenése</a:t>
            </a:r>
          </a:p>
          <a:p>
            <a:r>
              <a:rPr lang="hu-HU" dirty="0" smtClean="0"/>
              <a:t>1929. Az első nemzetközi Montessori kongresszus összehívása és a Nemzetközi Montessori Szövetség” megalakulása.</a:t>
            </a:r>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292046" y="2551611"/>
            <a:ext cx="2899953" cy="3625352"/>
          </a:xfrm>
        </p:spPr>
      </p:pic>
    </p:spTree>
    <p:extLst>
      <p:ext uri="{BB962C8B-B14F-4D97-AF65-F5344CB8AC3E}">
        <p14:creationId xmlns:p14="http://schemas.microsoft.com/office/powerpoint/2010/main" val="46896794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r>
            <a:br>
              <a:rPr lang="hu-HU" dirty="0" smtClean="0"/>
            </a:br>
            <a:r>
              <a:rPr lang="hu-HU" dirty="0" smtClean="0"/>
              <a:t>Pedagógiai alapelvek</a:t>
            </a:r>
            <a:endParaRPr lang="hu-HU" dirty="0"/>
          </a:p>
        </p:txBody>
      </p:sp>
      <p:sp>
        <p:nvSpPr>
          <p:cNvPr id="3" name="Tartalom helye 2"/>
          <p:cNvSpPr>
            <a:spLocks noGrp="1"/>
          </p:cNvSpPr>
          <p:nvPr>
            <p:ph sz="half" idx="1"/>
          </p:nvPr>
        </p:nvSpPr>
        <p:spPr>
          <a:xfrm>
            <a:off x="838200" y="1690688"/>
            <a:ext cx="8157754" cy="4788489"/>
          </a:xfrm>
        </p:spPr>
        <p:txBody>
          <a:bodyPr>
            <a:normAutofit fontScale="70000" lnSpcReduction="20000"/>
          </a:bodyPr>
          <a:lstStyle/>
          <a:p>
            <a:r>
              <a:rPr lang="hu-HU" dirty="0" smtClean="0"/>
              <a:t>A nevelés lényege (Rousseau nyomán): „a gyermek lelkében szunnyadó erőket az aktív megnyilatkozás mezejére vezetni”</a:t>
            </a:r>
          </a:p>
          <a:p>
            <a:pPr marL="0" indent="0">
              <a:buNone/>
            </a:pPr>
            <a:r>
              <a:rPr lang="hu-HU" dirty="0" smtClean="0"/>
              <a:t>„Nem teremthetjük meg a gyermek szellemi és érzelmi világát, csak segítségére lehetünk kibontakozásában”</a:t>
            </a:r>
          </a:p>
          <a:p>
            <a:r>
              <a:rPr lang="hu-HU" dirty="0" smtClean="0"/>
              <a:t>A </a:t>
            </a:r>
            <a:r>
              <a:rPr lang="hu-HU" dirty="0" err="1" smtClean="0"/>
              <a:t>montessori</a:t>
            </a:r>
            <a:r>
              <a:rPr lang="hu-HU" dirty="0" smtClean="0"/>
              <a:t> pedagógia két alappillére: </a:t>
            </a:r>
          </a:p>
          <a:p>
            <a:pPr>
              <a:buFontTx/>
              <a:buChar char="-"/>
            </a:pPr>
            <a:r>
              <a:rPr lang="hu-HU" dirty="0" smtClean="0"/>
              <a:t>A gyermeki aktivitás. A gyermek maga alkossa meg képzeteit, fejlessze érzékszerveit. A nevelő ne erőszakolja rá gondolatait, ne végezze el helyette a feladatait.</a:t>
            </a:r>
          </a:p>
          <a:p>
            <a:pPr>
              <a:buFontTx/>
              <a:buChar char="-"/>
            </a:pPr>
            <a:r>
              <a:rPr lang="hu-HU" dirty="0" smtClean="0"/>
              <a:t>A gyermeki szabadság. A gyermek maga választja meg tevékenységét, minden megengedett, ami nem sérti más gyermek szabadságát.</a:t>
            </a:r>
          </a:p>
          <a:p>
            <a:r>
              <a:rPr lang="hu-HU" dirty="0" smtClean="0"/>
              <a:t>A gyermeki aktivitás három alapfeltétele:</a:t>
            </a:r>
          </a:p>
          <a:p>
            <a:pPr>
              <a:buFontTx/>
              <a:buChar char="-"/>
            </a:pPr>
            <a:r>
              <a:rPr lang="hu-HU" dirty="0" smtClean="0"/>
              <a:t>A gyermek méretéhez szabott tevékenységtér (bútorok, </a:t>
            </a:r>
            <a:r>
              <a:rPr lang="hu-HU" dirty="0" err="1" smtClean="0"/>
              <a:t>stb</a:t>
            </a:r>
            <a:r>
              <a:rPr lang="hu-HU" dirty="0" smtClean="0"/>
              <a:t>).</a:t>
            </a:r>
          </a:p>
          <a:p>
            <a:pPr>
              <a:buFontTx/>
              <a:buChar char="-"/>
            </a:pPr>
            <a:r>
              <a:rPr lang="hu-HU" dirty="0" smtClean="0"/>
              <a:t>Foglalkoztató eszközök.</a:t>
            </a:r>
          </a:p>
          <a:p>
            <a:pPr>
              <a:buFontTx/>
              <a:buChar char="-"/>
            </a:pPr>
            <a:r>
              <a:rPr lang="hu-HU" dirty="0" smtClean="0"/>
              <a:t>Új pedagógusi magatartás.</a:t>
            </a:r>
          </a:p>
          <a:p>
            <a:r>
              <a:rPr lang="hu-HU" dirty="0" smtClean="0"/>
              <a:t>Alapelv (pedagógusi magatartás): „Segíts nekem, hogy magam csinálhassam”.</a:t>
            </a:r>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231086" y="2629989"/>
            <a:ext cx="2960914" cy="3709851"/>
          </a:xfrm>
        </p:spPr>
      </p:pic>
    </p:spTree>
    <p:extLst>
      <p:ext uri="{BB962C8B-B14F-4D97-AF65-F5344CB8AC3E}">
        <p14:creationId xmlns:p14="http://schemas.microsoft.com/office/powerpoint/2010/main" val="262461838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870857"/>
            <a:ext cx="10515600" cy="819831"/>
          </a:xfrm>
        </p:spPr>
        <p:txBody>
          <a:bodyPr/>
          <a:lstStyle/>
          <a:p>
            <a:r>
              <a:rPr lang="hu-HU" dirty="0" smtClean="0"/>
              <a:t>A Montessori iskola (oktatási gyakorlat)</a:t>
            </a:r>
            <a:endParaRPr lang="hu-HU" dirty="0"/>
          </a:p>
        </p:txBody>
      </p:sp>
      <p:sp>
        <p:nvSpPr>
          <p:cNvPr id="3" name="Tartalom helye 2"/>
          <p:cNvSpPr>
            <a:spLocks noGrp="1"/>
          </p:cNvSpPr>
          <p:nvPr>
            <p:ph sz="half" idx="1"/>
          </p:nvPr>
        </p:nvSpPr>
        <p:spPr>
          <a:xfrm>
            <a:off x="-1" y="1825624"/>
            <a:ext cx="8351521" cy="4871267"/>
          </a:xfrm>
        </p:spPr>
        <p:txBody>
          <a:bodyPr>
            <a:normAutofit fontScale="70000" lnSpcReduction="20000"/>
          </a:bodyPr>
          <a:lstStyle/>
          <a:p>
            <a:r>
              <a:rPr lang="hu-HU" dirty="0" smtClean="0"/>
              <a:t>A tanterem: otthonosan berendezett dolgozószoba, ahol minden tanuló a saját asztala mellett önállóan dolgozik.</a:t>
            </a:r>
          </a:p>
          <a:p>
            <a:r>
              <a:rPr lang="hu-HU" dirty="0" smtClean="0"/>
              <a:t>Hagyományos tanóra és évfolyamosztályok helyett életkori csoportok (3-6, 6-9, 9-12, stb.) és folyamatos tevékenység. Óvodai és iskolai szint szervesen kapcsolódik.</a:t>
            </a:r>
          </a:p>
          <a:p>
            <a:r>
              <a:rPr lang="hu-HU" dirty="0" smtClean="0"/>
              <a:t>Az oktatás a szabad munkára </a:t>
            </a:r>
            <a:r>
              <a:rPr lang="hu-HU" dirty="0" err="1" smtClean="0"/>
              <a:t>alapozódik</a:t>
            </a:r>
            <a:r>
              <a:rPr lang="hu-HU" dirty="0" smtClean="0"/>
              <a:t>. Közös alapszintű tananyag és teljesen szabadon, az érdeklődésnek megfelelően választott egyéb ismeretek.</a:t>
            </a:r>
          </a:p>
          <a:p>
            <a:r>
              <a:rPr lang="hu-HU" dirty="0" smtClean="0"/>
              <a:t>Önálló, csendes, fegyelmezett munka az alapvető munkaforma, öntevékeny tanulási folyamat (</a:t>
            </a:r>
            <a:r>
              <a:rPr lang="hu-HU" dirty="0"/>
              <a:t>felkészítésképp csendgyakorlat, meditációs </a:t>
            </a:r>
            <a:r>
              <a:rPr lang="hu-HU" dirty="0" smtClean="0"/>
              <a:t>tréning, </a:t>
            </a:r>
            <a:r>
              <a:rPr lang="hu-HU" dirty="0"/>
              <a:t>e</a:t>
            </a:r>
            <a:r>
              <a:rPr lang="hu-HU" dirty="0" smtClean="0"/>
              <a:t>llensúlyozásképp vita, beszélgetés, közös ének, együttes sportolás).</a:t>
            </a:r>
          </a:p>
          <a:p>
            <a:r>
              <a:rPr lang="hu-HU" dirty="0" smtClean="0"/>
              <a:t>Passzív befogadás, verbalitás helyett gyermeki aktivitás. A főszereplő a szabadon mozgó, termet berendező, társakkal kommunikáló, feladatot önállóan választó és megoldó gyermek.</a:t>
            </a:r>
          </a:p>
          <a:p>
            <a:r>
              <a:rPr lang="hu-HU" dirty="0" smtClean="0"/>
              <a:t>Rendkívül széles taneszközválaszték.</a:t>
            </a:r>
          </a:p>
          <a:p>
            <a:r>
              <a:rPr lang="hu-HU" dirty="0" smtClean="0"/>
              <a:t>A parancsoló, irányító, ismereteket közlő tanár, tanárközpontú oktatás helyett  segítő, támogató, csak a legszükségesebb esetben beavatkozó pedagógusi viselkedés.</a:t>
            </a:r>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351521" y="2760616"/>
            <a:ext cx="3744684" cy="2873829"/>
          </a:xfrm>
        </p:spPr>
      </p:pic>
    </p:spTree>
    <p:extLst>
      <p:ext uri="{BB962C8B-B14F-4D97-AF65-F5344CB8AC3E}">
        <p14:creationId xmlns:p14="http://schemas.microsoft.com/office/powerpoint/2010/main" val="387085557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957943"/>
            <a:ext cx="10515600" cy="661851"/>
          </a:xfrm>
        </p:spPr>
        <p:txBody>
          <a:bodyPr>
            <a:normAutofit fontScale="90000"/>
          </a:bodyPr>
          <a:lstStyle/>
          <a:p>
            <a:r>
              <a:rPr lang="hu-HU" dirty="0" smtClean="0"/>
              <a:t>A reformpedagógia második szakasza. A Waldorf-pedagógia</a:t>
            </a:r>
            <a:endParaRPr lang="hu-HU" dirty="0"/>
          </a:p>
        </p:txBody>
      </p:sp>
      <p:sp>
        <p:nvSpPr>
          <p:cNvPr id="3" name="Tartalom helye 2"/>
          <p:cNvSpPr>
            <a:spLocks noGrp="1"/>
          </p:cNvSpPr>
          <p:nvPr>
            <p:ph sz="half" idx="1"/>
          </p:nvPr>
        </p:nvSpPr>
        <p:spPr>
          <a:xfrm>
            <a:off x="0" y="1825625"/>
            <a:ext cx="8717280" cy="4958352"/>
          </a:xfrm>
        </p:spPr>
        <p:txBody>
          <a:bodyPr>
            <a:normAutofit fontScale="77500" lnSpcReduction="20000"/>
          </a:bodyPr>
          <a:lstStyle/>
          <a:p>
            <a:r>
              <a:rPr lang="hu-HU" dirty="0" smtClean="0"/>
              <a:t>Ekkor is számos irányzat. Pld. Dalton terv, Jena terv, de a 3 meghatározó: Montessori (lásd fentebb), Waldorf és a Freinet féle pedagógia.</a:t>
            </a:r>
          </a:p>
          <a:p>
            <a:r>
              <a:rPr lang="hu-HU" dirty="0" smtClean="0"/>
              <a:t>A Waldorf-pedagógia alapítója Rudolf Steiner (1861 – 1925).</a:t>
            </a:r>
          </a:p>
          <a:p>
            <a:r>
              <a:rPr lang="hu-HU" dirty="0" err="1" smtClean="0"/>
              <a:t>OMM-bann</a:t>
            </a:r>
            <a:r>
              <a:rPr lang="hu-HU" dirty="0" smtClean="0"/>
              <a:t> született, bécsi egyetemi tanulmányok, filozófiai doktorátus.  </a:t>
            </a:r>
          </a:p>
          <a:p>
            <a:r>
              <a:rPr lang="hu-HU" dirty="0" smtClean="0"/>
              <a:t>Századfordulón kapcsolat a teozófiával, majd saját eszmerendszer (</a:t>
            </a:r>
            <a:r>
              <a:rPr lang="hu-HU" dirty="0" err="1" smtClean="0"/>
              <a:t>antropozófia</a:t>
            </a:r>
            <a:r>
              <a:rPr lang="hu-HU" dirty="0" smtClean="0"/>
              <a:t>, szabadság filozófiája) kialakítása. Az ember a kozmosz tükörképe (4 fajta test: fizikai, élő, érző, én)  előre meghatározott fejlődési fokokon (</a:t>
            </a:r>
            <a:r>
              <a:rPr lang="hu-HU" dirty="0" err="1" smtClean="0"/>
              <a:t>7éves</a:t>
            </a:r>
            <a:r>
              <a:rPr lang="hu-HU" dirty="0" smtClean="0"/>
              <a:t> periódusok) keresztül halad a szellemi lét irányába.</a:t>
            </a:r>
          </a:p>
          <a:p>
            <a:r>
              <a:rPr lang="hu-HU" dirty="0" smtClean="0"/>
              <a:t>A 20. század első évtizedében fordul a figyelme a nevelési kérdések felé. Az iskolai nevelésnek a mélyebb értelmű fejlődési célt kell szolgálni, állandóan szem előtt tartani, hogy a gyermek egyszerre biológiai és szellemi lény is.</a:t>
            </a:r>
          </a:p>
          <a:p>
            <a:r>
              <a:rPr lang="hu-HU" dirty="0" smtClean="0"/>
              <a:t>Eszméinek gyakorlati megvalósulása: Barátja, Emil Molt, a stuttgarti Waldorf-Astoria cigarettagyár igazgatója kéri fel, hogy az alkalmazottak gyermekei számára létesítsen egy „</a:t>
            </a:r>
            <a:r>
              <a:rPr lang="hu-HU" dirty="0" err="1" smtClean="0"/>
              <a:t>antropozófia</a:t>
            </a:r>
            <a:r>
              <a:rPr lang="hu-HU" dirty="0" smtClean="0"/>
              <a:t>” szellemében működő iskolát. A „Szabad Waldorf-iskola” 1919. szeptemberében nyílt meg.</a:t>
            </a:r>
          </a:p>
          <a:p>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795657" y="2368731"/>
            <a:ext cx="3396343" cy="3492138"/>
          </a:xfrm>
        </p:spPr>
      </p:pic>
    </p:spTree>
    <p:extLst>
      <p:ext uri="{BB962C8B-B14F-4D97-AF65-F5344CB8AC3E}">
        <p14:creationId xmlns:p14="http://schemas.microsoft.com/office/powerpoint/2010/main" val="291665611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783771"/>
            <a:ext cx="10515600" cy="906917"/>
          </a:xfrm>
        </p:spPr>
        <p:txBody>
          <a:bodyPr/>
          <a:lstStyle/>
          <a:p>
            <a:r>
              <a:rPr lang="hu-HU" dirty="0" smtClean="0"/>
              <a:t>A Waldorf iskola</a:t>
            </a:r>
            <a:endParaRPr lang="hu-HU" dirty="0"/>
          </a:p>
        </p:txBody>
      </p:sp>
      <p:sp>
        <p:nvSpPr>
          <p:cNvPr id="3" name="Tartalom helye 2"/>
          <p:cNvSpPr>
            <a:spLocks noGrp="1"/>
          </p:cNvSpPr>
          <p:nvPr>
            <p:ph sz="half" idx="1"/>
          </p:nvPr>
        </p:nvSpPr>
        <p:spPr>
          <a:xfrm>
            <a:off x="0" y="1140823"/>
            <a:ext cx="7776754" cy="5717177"/>
          </a:xfrm>
        </p:spPr>
        <p:txBody>
          <a:bodyPr>
            <a:normAutofit fontScale="92500" lnSpcReduction="20000"/>
          </a:bodyPr>
          <a:lstStyle/>
          <a:p>
            <a:pPr marL="0" indent="0">
              <a:buNone/>
            </a:pPr>
            <a:endParaRPr lang="hu-HU" dirty="0" smtClean="0"/>
          </a:p>
          <a:p>
            <a:r>
              <a:rPr lang="hu-HU" dirty="0" smtClean="0"/>
              <a:t>12 évfolyamos, egyesületi formában működő iskola.</a:t>
            </a:r>
            <a:endParaRPr lang="hu-HU" dirty="0"/>
          </a:p>
          <a:p>
            <a:r>
              <a:rPr lang="hu-HU" dirty="0" smtClean="0"/>
              <a:t>Nevelési cél kettős: betagozódás a kozmikus fejlődésbe és konkrét ismeretek, készségek elsajátítása a külső világban való érvényesüléshez.</a:t>
            </a:r>
          </a:p>
          <a:p>
            <a:r>
              <a:rPr lang="hu-HU" dirty="0" smtClean="0"/>
              <a:t>Tanterv. Minden hagyományos tárgy megmarad. Nagy hangsúlyt kapnak az idegen nyelvek és a művészeti képzés (hangszeres zene, kézműves tevékenységek, </a:t>
            </a:r>
            <a:r>
              <a:rPr lang="hu-HU" dirty="0" err="1" smtClean="0"/>
              <a:t>euritmia</a:t>
            </a:r>
            <a:r>
              <a:rPr lang="hu-HU" dirty="0" smtClean="0"/>
              <a:t> mind a 12 osztályban). Fontos a munkára nevelés (kézimunka, kézműves technikák, mezőgazdasági munka, szociális tevékenység.</a:t>
            </a:r>
          </a:p>
          <a:p>
            <a:r>
              <a:rPr lang="hu-HU" dirty="0" smtClean="0"/>
              <a:t>Alapelvek:</a:t>
            </a:r>
          </a:p>
          <a:p>
            <a:pPr marL="0" indent="0">
              <a:buNone/>
            </a:pPr>
            <a:r>
              <a:rPr lang="hu-HU" dirty="0"/>
              <a:t> </a:t>
            </a:r>
            <a:r>
              <a:rPr lang="hu-HU" dirty="0" smtClean="0"/>
              <a:t>- Kultúrtörténeti fokozatok elve (egyedfejlődés megismétli a nem fejlődését).</a:t>
            </a:r>
          </a:p>
          <a:p>
            <a:pPr marL="0" indent="0">
              <a:buNone/>
            </a:pPr>
            <a:r>
              <a:rPr lang="hu-HU" dirty="0" smtClean="0"/>
              <a:t>-Tantárgyi koncentráció (a </a:t>
            </a:r>
            <a:r>
              <a:rPr lang="hu-HU" dirty="0" err="1" smtClean="0"/>
              <a:t>főtárgyakat</a:t>
            </a:r>
            <a:r>
              <a:rPr lang="hu-HU" dirty="0" smtClean="0"/>
              <a:t> az osztálytanító tanítja, </a:t>
            </a:r>
            <a:r>
              <a:rPr lang="hu-HU" dirty="0" err="1" smtClean="0"/>
              <a:t>epochális</a:t>
            </a:r>
            <a:r>
              <a:rPr lang="hu-HU" dirty="0" smtClean="0"/>
              <a:t> oktatás).</a:t>
            </a:r>
          </a:p>
          <a:p>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776754" y="2420983"/>
            <a:ext cx="4415246" cy="3422468"/>
          </a:xfrm>
        </p:spPr>
      </p:pic>
    </p:spTree>
    <p:extLst>
      <p:ext uri="{BB962C8B-B14F-4D97-AF65-F5344CB8AC3E}">
        <p14:creationId xmlns:p14="http://schemas.microsoft.com/office/powerpoint/2010/main" val="156509650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748937"/>
            <a:ext cx="10515600" cy="941751"/>
          </a:xfrm>
        </p:spPr>
        <p:txBody>
          <a:bodyPr/>
          <a:lstStyle/>
          <a:p>
            <a:r>
              <a:rPr lang="hu-HU" dirty="0" smtClean="0"/>
              <a:t>Waldorf iskola</a:t>
            </a:r>
            <a:endParaRPr lang="hu-HU" dirty="0"/>
          </a:p>
        </p:txBody>
      </p:sp>
      <p:sp>
        <p:nvSpPr>
          <p:cNvPr id="3" name="Tartalom helye 2"/>
          <p:cNvSpPr>
            <a:spLocks noGrp="1"/>
          </p:cNvSpPr>
          <p:nvPr>
            <p:ph sz="half" idx="1"/>
          </p:nvPr>
        </p:nvSpPr>
        <p:spPr>
          <a:xfrm>
            <a:off x="0" y="1576250"/>
            <a:ext cx="8499566" cy="5281749"/>
          </a:xfrm>
        </p:spPr>
        <p:txBody>
          <a:bodyPr>
            <a:normAutofit fontScale="92500" lnSpcReduction="10000"/>
          </a:bodyPr>
          <a:lstStyle/>
          <a:p>
            <a:r>
              <a:rPr lang="hu-HU" dirty="0" smtClean="0"/>
              <a:t>Didaktikai – szervezeti mozzanatok</a:t>
            </a:r>
          </a:p>
          <a:p>
            <a:pPr>
              <a:buFontTx/>
              <a:buChar char="-"/>
            </a:pPr>
            <a:r>
              <a:rPr lang="hu-HU" dirty="0" smtClean="0"/>
              <a:t>A fő tárgyak oktatása kb. 4 hetes epochákban.</a:t>
            </a:r>
          </a:p>
          <a:p>
            <a:pPr>
              <a:buFontTx/>
              <a:buChar char="-"/>
            </a:pPr>
            <a:r>
              <a:rPr lang="hu-HU" dirty="0" smtClean="0"/>
              <a:t>A tankönyvek (majdnem) teljes hiánya, a tanulók maguk írják </a:t>
            </a:r>
            <a:r>
              <a:rPr lang="hu-HU" dirty="0" err="1" smtClean="0"/>
              <a:t>epochális</a:t>
            </a:r>
            <a:r>
              <a:rPr lang="hu-HU" dirty="0" smtClean="0"/>
              <a:t> </a:t>
            </a:r>
            <a:r>
              <a:rPr lang="hu-HU" dirty="0" err="1" smtClean="0"/>
              <a:t>füzeteiket</a:t>
            </a:r>
            <a:r>
              <a:rPr lang="hu-HU" dirty="0" smtClean="0"/>
              <a:t>.</a:t>
            </a:r>
          </a:p>
          <a:p>
            <a:pPr>
              <a:buFontTx/>
              <a:buChar char="-"/>
            </a:pPr>
            <a:r>
              <a:rPr lang="hu-HU" dirty="0" smtClean="0"/>
              <a:t>Az első 8 osztályban „osztálytanítás”, utána szaktanári rendszer.</a:t>
            </a:r>
          </a:p>
          <a:p>
            <a:pPr>
              <a:buFontTx/>
              <a:buChar char="-"/>
            </a:pPr>
            <a:r>
              <a:rPr lang="hu-HU" dirty="0" smtClean="0"/>
              <a:t>Az iskolai élet és oktatás ritmikus tagolása (év ritmusa, ünnepségek havonta, heti, napi ritmus).</a:t>
            </a:r>
          </a:p>
          <a:p>
            <a:pPr>
              <a:buFontTx/>
              <a:buChar char="-"/>
            </a:pPr>
            <a:r>
              <a:rPr lang="hu-HU" dirty="0" smtClean="0"/>
              <a:t>Intenzív szülői együttműködés. Színek nagy szerepe.</a:t>
            </a:r>
          </a:p>
          <a:p>
            <a:pPr>
              <a:buFontTx/>
              <a:buChar char="-"/>
            </a:pPr>
            <a:r>
              <a:rPr lang="hu-HU" dirty="0" smtClean="0"/>
              <a:t>Osztályozás helyett személyre szabott szóbeli értékelés, bukás nincs.</a:t>
            </a:r>
            <a:endParaRPr lang="hu-HU" dirty="0"/>
          </a:p>
          <a:p>
            <a:r>
              <a:rPr lang="hu-HU" dirty="0" smtClean="0"/>
              <a:t>A pedagógus a saját személyisége és a környezet alakítása által hat. A pedagógus példakép és tekintély </a:t>
            </a:r>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682445" y="2690949"/>
            <a:ext cx="3509555" cy="3196045"/>
          </a:xfrm>
        </p:spPr>
      </p:pic>
    </p:spTree>
    <p:extLst>
      <p:ext uri="{BB962C8B-B14F-4D97-AF65-F5344CB8AC3E}">
        <p14:creationId xmlns:p14="http://schemas.microsoft.com/office/powerpoint/2010/main" val="296151654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E7073-7E3D-E44B-B24D-A55B5A191FEA}"/>
              </a:ext>
            </a:extLst>
          </p:cNvPr>
          <p:cNvSpPr>
            <a:spLocks noGrp="1"/>
          </p:cNvSpPr>
          <p:nvPr>
            <p:ph type="title"/>
          </p:nvPr>
        </p:nvSpPr>
        <p:spPr>
          <a:xfrm>
            <a:off x="906296" y="1084972"/>
            <a:ext cx="10515600" cy="1325563"/>
          </a:xfrm>
        </p:spPr>
        <p:txBody>
          <a:bodyPr>
            <a:normAutofit/>
          </a:bodyPr>
          <a:lstStyle/>
          <a:p>
            <a:r>
              <a:rPr lang="hu-HU" sz="3600" b="1" dirty="0" smtClean="0">
                <a:latin typeface="Calibri" panose="020F0502020204030204" pitchFamily="34" charset="0"/>
                <a:cs typeface="Calibri" panose="020F0502020204030204" pitchFamily="34" charset="0"/>
              </a:rPr>
              <a:t>Az előadás vázlata</a:t>
            </a:r>
            <a:endParaRPr lang="en-HU" sz="36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0A893DA-E919-7043-A1C2-4D42266912D2}"/>
              </a:ext>
            </a:extLst>
          </p:cNvPr>
          <p:cNvSpPr>
            <a:spLocks noGrp="1"/>
          </p:cNvSpPr>
          <p:nvPr>
            <p:ph idx="1"/>
          </p:nvPr>
        </p:nvSpPr>
        <p:spPr>
          <a:xfrm>
            <a:off x="906296" y="2410535"/>
            <a:ext cx="8218249" cy="4447465"/>
          </a:xfrm>
        </p:spPr>
        <p:txBody>
          <a:bodyPr>
            <a:normAutofit/>
          </a:bodyPr>
          <a:lstStyle/>
          <a:p>
            <a:r>
              <a:rPr lang="hu-HU" dirty="0" smtClean="0"/>
              <a:t>Bevezető gondolatok</a:t>
            </a:r>
          </a:p>
          <a:p>
            <a:r>
              <a:rPr lang="hu-HU" dirty="0" smtClean="0"/>
              <a:t>A pedagógia kopernikuszi fordulata: Rousseau</a:t>
            </a:r>
          </a:p>
          <a:p>
            <a:r>
              <a:rPr lang="hu-HU" dirty="0" smtClean="0"/>
              <a:t>A reformpedagógiai mozgalom kibontakozása</a:t>
            </a:r>
          </a:p>
          <a:p>
            <a:r>
              <a:rPr lang="hu-HU" dirty="0" smtClean="0"/>
              <a:t>John Dewey</a:t>
            </a:r>
          </a:p>
          <a:p>
            <a:r>
              <a:rPr lang="hu-HU" dirty="0" smtClean="0"/>
              <a:t>Maria Montessori</a:t>
            </a:r>
          </a:p>
          <a:p>
            <a:r>
              <a:rPr lang="hu-HU" dirty="0" smtClean="0"/>
              <a:t>Waldorf pedagógia</a:t>
            </a:r>
          </a:p>
          <a:p>
            <a:r>
              <a:rPr lang="hu-HU" dirty="0" smtClean="0"/>
              <a:t>Freinet pedagógiája</a:t>
            </a:r>
          </a:p>
          <a:p>
            <a:endParaRPr lang="en-HU" sz="1800" dirty="0"/>
          </a:p>
        </p:txBody>
      </p:sp>
    </p:spTree>
    <p:extLst>
      <p:ext uri="{BB962C8B-B14F-4D97-AF65-F5344CB8AC3E}">
        <p14:creationId xmlns:p14="http://schemas.microsoft.com/office/powerpoint/2010/main" val="3630873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766354"/>
            <a:ext cx="10515600" cy="924334"/>
          </a:xfrm>
        </p:spPr>
        <p:txBody>
          <a:bodyPr/>
          <a:lstStyle/>
          <a:p>
            <a:r>
              <a:rPr lang="hu-HU" dirty="0" smtClean="0"/>
              <a:t>Freinet pedagógiája</a:t>
            </a:r>
            <a:endParaRPr lang="hu-HU" dirty="0"/>
          </a:p>
        </p:txBody>
      </p:sp>
      <p:sp>
        <p:nvSpPr>
          <p:cNvPr id="3" name="Tartalom helye 2"/>
          <p:cNvSpPr>
            <a:spLocks noGrp="1"/>
          </p:cNvSpPr>
          <p:nvPr>
            <p:ph sz="half" idx="1"/>
          </p:nvPr>
        </p:nvSpPr>
        <p:spPr>
          <a:xfrm>
            <a:off x="95794" y="1593670"/>
            <a:ext cx="8743406" cy="5264330"/>
          </a:xfrm>
        </p:spPr>
        <p:txBody>
          <a:bodyPr>
            <a:normAutofit fontScale="92500" lnSpcReduction="20000"/>
          </a:bodyPr>
          <a:lstStyle/>
          <a:p>
            <a:r>
              <a:rPr lang="hu-HU" dirty="0" smtClean="0"/>
              <a:t>Célestin Freinet (1896 – 1966) francia reformpedagógus.</a:t>
            </a:r>
          </a:p>
          <a:p>
            <a:r>
              <a:rPr lang="hu-HU" dirty="0" smtClean="0"/>
              <a:t>1920-</a:t>
            </a:r>
            <a:r>
              <a:rPr lang="hu-HU" dirty="0" err="1" smtClean="0"/>
              <a:t>tól</a:t>
            </a:r>
            <a:r>
              <a:rPr lang="hu-HU" dirty="0" smtClean="0"/>
              <a:t> egy Nizza közeli falu tanítója, betegség, új utak keresése </a:t>
            </a:r>
          </a:p>
          <a:p>
            <a:pPr>
              <a:buFontTx/>
              <a:buChar char="-"/>
            </a:pPr>
            <a:r>
              <a:rPr lang="hu-HU" dirty="0" smtClean="0"/>
              <a:t>Az „iskolafal lebontása” , rengeteg séta, kirándulás az iskola természeti és társadalmi környezetében.</a:t>
            </a:r>
          </a:p>
          <a:p>
            <a:pPr>
              <a:buFontTx/>
              <a:buChar char="-"/>
            </a:pPr>
            <a:r>
              <a:rPr lang="hu-HU" dirty="0" smtClean="0"/>
              <a:t>Szabad fogalmazás, a tapasztalatok rendszerezésére (nyomdagép, tankönyvek írása, iskolai újság szerkesztése, a kész tankönyvek elvetése, és kommunikáció más iskolák diákjaival.</a:t>
            </a:r>
          </a:p>
          <a:p>
            <a:pPr>
              <a:buFontTx/>
              <a:buChar char="-"/>
            </a:pPr>
            <a:r>
              <a:rPr lang="hu-HU" dirty="0" smtClean="0"/>
              <a:t>Osztály újszerű berendezése, </a:t>
            </a:r>
            <a:r>
              <a:rPr lang="hu-HU" dirty="0" err="1" smtClean="0"/>
              <a:t>műhelyszerűen</a:t>
            </a:r>
            <a:r>
              <a:rPr lang="hu-HU" dirty="0" smtClean="0"/>
              <a:t>, a tanári asztal a </a:t>
            </a:r>
            <a:r>
              <a:rPr lang="hu-HU" dirty="0" err="1" smtClean="0"/>
              <a:t>term</a:t>
            </a:r>
            <a:r>
              <a:rPr lang="hu-HU" dirty="0" smtClean="0"/>
              <a:t> közepén.</a:t>
            </a:r>
          </a:p>
          <a:p>
            <a:r>
              <a:rPr lang="hu-HU" dirty="0" smtClean="0"/>
              <a:t>1930-</a:t>
            </a:r>
            <a:r>
              <a:rPr lang="hu-HU" dirty="0" err="1" smtClean="0"/>
              <a:t>as</a:t>
            </a:r>
            <a:r>
              <a:rPr lang="hu-HU" dirty="0" smtClean="0"/>
              <a:t> évek elején egy új iskolakoncepció, a „Modern iskola” kidolgozása.</a:t>
            </a:r>
          </a:p>
          <a:p>
            <a:r>
              <a:rPr lang="hu-HU" dirty="0" smtClean="0"/>
              <a:t>1934-</a:t>
            </a:r>
            <a:r>
              <a:rPr lang="hu-HU" dirty="0" err="1" smtClean="0"/>
              <a:t>től</a:t>
            </a:r>
            <a:r>
              <a:rPr lang="hu-HU" dirty="0" smtClean="0"/>
              <a:t> a dél-francia </a:t>
            </a:r>
            <a:r>
              <a:rPr lang="hu-HU" dirty="0" err="1" smtClean="0"/>
              <a:t>Vence</a:t>
            </a:r>
            <a:r>
              <a:rPr lang="hu-HU" dirty="0" smtClean="0"/>
              <a:t> községben nevelőotthon vezetése.</a:t>
            </a:r>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300754" y="2386148"/>
            <a:ext cx="2743200" cy="3596640"/>
          </a:xfrm>
        </p:spPr>
      </p:pic>
    </p:spTree>
    <p:extLst>
      <p:ext uri="{BB962C8B-B14F-4D97-AF65-F5344CB8AC3E}">
        <p14:creationId xmlns:p14="http://schemas.microsoft.com/office/powerpoint/2010/main" val="139639198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r>
            <a:br>
              <a:rPr lang="hu-HU" dirty="0" smtClean="0"/>
            </a:br>
            <a:r>
              <a:rPr lang="hu-HU" dirty="0" smtClean="0"/>
              <a:t>Freinet pedagógiája</a:t>
            </a:r>
            <a:endParaRPr lang="hu-HU" dirty="0"/>
          </a:p>
        </p:txBody>
      </p:sp>
      <p:sp>
        <p:nvSpPr>
          <p:cNvPr id="3" name="Tartalom helye 2"/>
          <p:cNvSpPr>
            <a:spLocks noGrp="1"/>
          </p:cNvSpPr>
          <p:nvPr>
            <p:ph sz="half" idx="1"/>
          </p:nvPr>
        </p:nvSpPr>
        <p:spPr>
          <a:xfrm>
            <a:off x="78377" y="1690688"/>
            <a:ext cx="8917576" cy="5167312"/>
          </a:xfrm>
        </p:spPr>
        <p:txBody>
          <a:bodyPr>
            <a:normAutofit fontScale="92500" lnSpcReduction="10000"/>
          </a:bodyPr>
          <a:lstStyle/>
          <a:p>
            <a:r>
              <a:rPr lang="hu-HU" dirty="0" smtClean="0"/>
              <a:t>A tanulás: nála „kísérletező </a:t>
            </a:r>
            <a:r>
              <a:rPr lang="hu-HU" dirty="0" err="1" smtClean="0"/>
              <a:t>tapogatózás</a:t>
            </a:r>
            <a:r>
              <a:rPr lang="hu-HU" dirty="0" smtClean="0"/>
              <a:t>”, nem a tudás, hanem a tudáselsajátítás módszerének megismerése a fontos.</a:t>
            </a:r>
          </a:p>
          <a:p>
            <a:r>
              <a:rPr lang="hu-HU" dirty="0" smtClean="0"/>
              <a:t>A tanár: a pedagógiai kooperáció szervezője és vezetője, a gyermeki tanulási folyamat kísérője.</a:t>
            </a:r>
          </a:p>
          <a:p>
            <a:r>
              <a:rPr lang="hu-HU" dirty="0" smtClean="0"/>
              <a:t>Didaktikai, metodikai sajátságok:</a:t>
            </a:r>
          </a:p>
          <a:p>
            <a:pPr>
              <a:buFontTx/>
              <a:buChar char="-"/>
            </a:pPr>
            <a:r>
              <a:rPr lang="hu-HU" dirty="0" smtClean="0"/>
              <a:t>Séta az osztállyal.</a:t>
            </a:r>
          </a:p>
          <a:p>
            <a:pPr>
              <a:buFontTx/>
              <a:buChar char="-"/>
            </a:pPr>
            <a:r>
              <a:rPr lang="hu-HU" dirty="0" smtClean="0"/>
              <a:t>Szabad önkifejezés, iskolai nyomda.</a:t>
            </a:r>
          </a:p>
          <a:p>
            <a:pPr>
              <a:buFontTx/>
              <a:buChar char="-"/>
            </a:pPr>
            <a:r>
              <a:rPr lang="hu-HU" dirty="0" smtClean="0"/>
              <a:t>Önkormányzatiság, osztálytanács, az iskolai élet és munka megszervezésére. Tartalmas közösségi élet.</a:t>
            </a:r>
          </a:p>
          <a:p>
            <a:pPr>
              <a:buFontTx/>
              <a:buChar char="-"/>
            </a:pPr>
            <a:r>
              <a:rPr lang="hu-HU" dirty="0" smtClean="0"/>
              <a:t>„Az élet által az életre nevelni, munkával” – műhelyek, mezőgazdasági munka, kézműves foglalkozások</a:t>
            </a:r>
          </a:p>
          <a:p>
            <a:pPr>
              <a:buFontTx/>
              <a:buChar char="-"/>
            </a:pPr>
            <a:r>
              <a:rPr lang="hu-HU" dirty="0" smtClean="0"/>
              <a:t>Modern technikai eszközök bevonása (nyomda, számítógép, internet stb.)</a:t>
            </a:r>
          </a:p>
          <a:p>
            <a:pPr marL="0" indent="0">
              <a:buNone/>
            </a:pPr>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995953" y="2177143"/>
            <a:ext cx="3082835" cy="3936273"/>
          </a:xfrm>
        </p:spPr>
      </p:pic>
    </p:spTree>
    <p:extLst>
      <p:ext uri="{BB962C8B-B14F-4D97-AF65-F5344CB8AC3E}">
        <p14:creationId xmlns:p14="http://schemas.microsoft.com/office/powerpoint/2010/main" val="93479619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a:xfrm>
            <a:off x="838200" y="2438399"/>
            <a:ext cx="10515600" cy="3738563"/>
          </a:xfrm>
        </p:spPr>
        <p:txBody>
          <a:bodyPr/>
          <a:lstStyle/>
          <a:p>
            <a:pPr marL="0" indent="0">
              <a:buNone/>
            </a:pPr>
            <a:r>
              <a:rPr lang="hu-HU" dirty="0" smtClean="0"/>
              <a:t>          </a:t>
            </a:r>
            <a:r>
              <a:rPr lang="hu-HU" sz="3600" dirty="0" smtClean="0"/>
              <a:t>Köszönöm szépen a megtisztelő figyelmüket!</a:t>
            </a:r>
            <a:endParaRPr lang="hu-HU" sz="3600" dirty="0"/>
          </a:p>
        </p:txBody>
      </p:sp>
    </p:spTree>
    <p:extLst>
      <p:ext uri="{BB962C8B-B14F-4D97-AF65-F5344CB8AC3E}">
        <p14:creationId xmlns:p14="http://schemas.microsoft.com/office/powerpoint/2010/main" val="114807913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888274"/>
            <a:ext cx="10515600" cy="940526"/>
          </a:xfrm>
        </p:spPr>
        <p:txBody>
          <a:bodyPr/>
          <a:lstStyle/>
          <a:p>
            <a:r>
              <a:rPr lang="hu-HU" dirty="0" smtClean="0"/>
              <a:t>Bevezető gondolatok</a:t>
            </a:r>
            <a:endParaRPr lang="hu-HU" dirty="0"/>
          </a:p>
        </p:txBody>
      </p:sp>
      <p:sp>
        <p:nvSpPr>
          <p:cNvPr id="3" name="Tartalom helye 2"/>
          <p:cNvSpPr>
            <a:spLocks noGrp="1"/>
          </p:cNvSpPr>
          <p:nvPr>
            <p:ph idx="1"/>
          </p:nvPr>
        </p:nvSpPr>
        <p:spPr>
          <a:xfrm>
            <a:off x="838200" y="2002970"/>
            <a:ext cx="10515600" cy="3631476"/>
          </a:xfrm>
        </p:spPr>
        <p:txBody>
          <a:bodyPr>
            <a:normAutofit fontScale="85000" lnSpcReduction="20000"/>
          </a:bodyPr>
          <a:lstStyle/>
          <a:p>
            <a:r>
              <a:rPr lang="hu-HU" dirty="0" smtClean="0"/>
              <a:t>„Nem táplálok többé semmiféle reményt országunk jövőjét illetően, ha holnap a mai fiatalság kerül hatalomra, mert ez a fiatalság kibírhatatlan, nem ismer mértéket, egyszerűen rettenetes” /…..?/</a:t>
            </a:r>
          </a:p>
          <a:p>
            <a:r>
              <a:rPr lang="hu-HU" dirty="0" smtClean="0"/>
              <a:t>Miért érzi minden korosztály úgy, hogy az utána következők rosszabbak? Az újabb és újabb generációk között mindig is voltak feszültségek, pedig az egyes újabb generációk nem jobbak, vagy rosszabbak, hanem mások. </a:t>
            </a:r>
          </a:p>
          <a:p>
            <a:r>
              <a:rPr lang="hu-HU" dirty="0" smtClean="0"/>
              <a:t>A változások a modern világban gyorsak, a generációk között nagyobbak a különbségek mint korábban, és ez a tény erősen kihat az oktatásra és a felsőoktatás világára is.</a:t>
            </a:r>
          </a:p>
          <a:p>
            <a:r>
              <a:rPr lang="hu-HU" dirty="0" smtClean="0"/>
              <a:t>„… hallgatóink gyökeresen megváltoztak. Az oktatási rendszerünket nem ilyen emberek tanítására tervezték” </a:t>
            </a:r>
            <a:r>
              <a:rPr lang="hu-HU" dirty="0"/>
              <a:t>(</a:t>
            </a:r>
            <a:r>
              <a:rPr lang="hu-HU" dirty="0" err="1"/>
              <a:t>Prensky</a:t>
            </a:r>
            <a:r>
              <a:rPr lang="hu-HU" dirty="0"/>
              <a:t>, </a:t>
            </a:r>
            <a:r>
              <a:rPr lang="hu-HU" dirty="0" smtClean="0"/>
              <a:t>Marc 2001).</a:t>
            </a:r>
          </a:p>
          <a:p>
            <a:endParaRPr lang="hu-HU" dirty="0" smtClean="0"/>
          </a:p>
          <a:p>
            <a:pPr marL="0" indent="0">
              <a:buNone/>
            </a:pPr>
            <a:endParaRPr lang="hu-HU" dirty="0" smtClean="0"/>
          </a:p>
          <a:p>
            <a:endParaRPr lang="hu-HU" dirty="0" smtClean="0"/>
          </a:p>
          <a:p>
            <a:pPr marL="0" indent="0">
              <a:buNone/>
            </a:pPr>
            <a:endParaRPr lang="hu-HU" dirty="0" smtClean="0"/>
          </a:p>
          <a:p>
            <a:endParaRPr lang="hu-HU" dirty="0"/>
          </a:p>
        </p:txBody>
      </p:sp>
    </p:spTree>
    <p:extLst>
      <p:ext uri="{BB962C8B-B14F-4D97-AF65-F5344CB8AC3E}">
        <p14:creationId xmlns:p14="http://schemas.microsoft.com/office/powerpoint/2010/main" val="195651632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826680"/>
            <a:ext cx="10515600" cy="998946"/>
          </a:xfrm>
        </p:spPr>
        <p:txBody>
          <a:bodyPr/>
          <a:lstStyle/>
          <a:p>
            <a:r>
              <a:rPr lang="hu-HU" dirty="0"/>
              <a:t>Bevezető gondolatok</a:t>
            </a:r>
          </a:p>
        </p:txBody>
      </p:sp>
      <p:sp>
        <p:nvSpPr>
          <p:cNvPr id="3" name="Tartalom helye 2"/>
          <p:cNvSpPr>
            <a:spLocks noGrp="1"/>
          </p:cNvSpPr>
          <p:nvPr>
            <p:ph idx="1"/>
          </p:nvPr>
        </p:nvSpPr>
        <p:spPr>
          <a:xfrm>
            <a:off x="217714" y="1724298"/>
            <a:ext cx="11704320" cy="4990012"/>
          </a:xfrm>
        </p:spPr>
        <p:txBody>
          <a:bodyPr>
            <a:normAutofit fontScale="70000" lnSpcReduction="20000"/>
          </a:bodyPr>
          <a:lstStyle/>
          <a:p>
            <a:r>
              <a:rPr lang="hu-HU" dirty="0" smtClean="0"/>
              <a:t>Radikális társadalmi és technikai változások mellett a leendő egyetemisták iskolai környezete is gyorsan változik. A modern pedagógiai törekvések az elemi illetve a középiskolák világát már nagyobb mértékben átalakították, mint az egyetemekét. Pld.: </a:t>
            </a:r>
          </a:p>
          <a:p>
            <a:pPr marL="0" indent="0">
              <a:buNone/>
            </a:pPr>
            <a:r>
              <a:rPr lang="hu-HU" dirty="0"/>
              <a:t>  </a:t>
            </a:r>
            <a:r>
              <a:rPr lang="hu-HU" dirty="0" smtClean="0"/>
              <a:t>- A középiskolában csökken a frontális oktatás aránya. A holnap egyetemistái már nehezebben viselik el a klasszikus előadásokat és igénylik a korszerűbb pedagógiai eszközök és módszerek felhasználását.</a:t>
            </a:r>
          </a:p>
          <a:p>
            <a:pPr marL="0" indent="0">
              <a:buNone/>
            </a:pPr>
            <a:r>
              <a:rPr lang="hu-HU" dirty="0" smtClean="0"/>
              <a:t>- A közoktatásban növekszik az integráltan/inkluzívan nevelt </a:t>
            </a:r>
            <a:r>
              <a:rPr lang="hu-HU" dirty="0" err="1" smtClean="0"/>
              <a:t>SNI</a:t>
            </a:r>
            <a:r>
              <a:rPr lang="hu-HU" dirty="0" smtClean="0"/>
              <a:t>-s diákok száma, aránya. Ott megszokják, hogy a többségi oktatásba bevontan, de differenciáltan kezelik őket, s ezt várják el a felsőoktatás intézményeitől is.</a:t>
            </a:r>
            <a:endParaRPr lang="hu-HU" dirty="0"/>
          </a:p>
          <a:p>
            <a:r>
              <a:rPr lang="hu-HU" dirty="0" smtClean="0"/>
              <a:t> A hallgatók mellett az intézmények által közvetítendő tudás </a:t>
            </a:r>
            <a:r>
              <a:rPr lang="hu-HU" dirty="0"/>
              <a:t>is </a:t>
            </a:r>
            <a:r>
              <a:rPr lang="hu-HU" dirty="0" smtClean="0"/>
              <a:t>átalakult: </a:t>
            </a:r>
            <a:r>
              <a:rPr lang="hu-HU" dirty="0"/>
              <a:t>„A valós kontextusban alkalmazható teljesítményképes tudás, vagy a tudáselemeken túl a nézet, attitűd, értékfelfogásra is kiterjedő kompetenciaszemlélet jól illeszkedik ahhoz, hogy az információs társadalom tudásfelfogása már nem a mennyiségi, a reprodukálható ismeretek alapján definiálható, hanem sokkal inkább dominál benne az információ megszerzésének, értékelésének, formálásának és megosztásának </a:t>
            </a:r>
            <a:r>
              <a:rPr lang="hu-HU" dirty="0" smtClean="0"/>
              <a:t>kompetenciája” (Ollé János, 2010).</a:t>
            </a:r>
          </a:p>
          <a:p>
            <a:r>
              <a:rPr lang="hu-HU" dirty="0" smtClean="0"/>
              <a:t>A nyugati világ oktatásügyében 1890-óta zajlik egy nagyvolumenű reformfolyamat (a reformpedagógiai, vagy alternatív pedagógiai mozgalom), melynek eredményeképp a hagyományos pedagógia, illetve oktatásügy jelentősen megújult. A megújulás sokáig az óvodák, elemi és középiskolák világa mellett alig érintette a felsőoktatást, de a pedagógiai megújulásnak (a felsőoktatáspedagógia megújulásának) a fenti okokból itt is be kell következnie.</a:t>
            </a:r>
          </a:p>
          <a:p>
            <a:r>
              <a:rPr lang="hu-HU" dirty="0" smtClean="0"/>
              <a:t>Előadásomban a megújult, modern pedagógia történeti gyökereit  szeretném röviden ismertetni.</a:t>
            </a:r>
          </a:p>
          <a:p>
            <a:pPr marL="0" indent="0">
              <a:buNone/>
            </a:pPr>
            <a:endParaRPr lang="hu-HU" dirty="0" smtClean="0"/>
          </a:p>
          <a:p>
            <a:endParaRPr lang="hu-HU" dirty="0"/>
          </a:p>
        </p:txBody>
      </p:sp>
    </p:spTree>
    <p:extLst>
      <p:ext uri="{BB962C8B-B14F-4D97-AF65-F5344CB8AC3E}">
        <p14:creationId xmlns:p14="http://schemas.microsoft.com/office/powerpoint/2010/main" val="128605827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762000" y="800554"/>
            <a:ext cx="10515600" cy="862783"/>
          </a:xfrm>
        </p:spPr>
        <p:txBody>
          <a:bodyPr>
            <a:normAutofit fontScale="90000"/>
          </a:bodyPr>
          <a:lstStyle/>
          <a:p>
            <a:r>
              <a:rPr lang="hu-HU" dirty="0" smtClean="0"/>
              <a:t>„Kopernikuszi fordulat” a pedagógiában: Rousseau</a:t>
            </a:r>
            <a:endParaRPr lang="hu-HU" dirty="0"/>
          </a:p>
        </p:txBody>
      </p:sp>
      <p:sp>
        <p:nvSpPr>
          <p:cNvPr id="3" name="Tartalom helye 2"/>
          <p:cNvSpPr>
            <a:spLocks noGrp="1"/>
          </p:cNvSpPr>
          <p:nvPr>
            <p:ph sz="half" idx="1"/>
          </p:nvPr>
        </p:nvSpPr>
        <p:spPr>
          <a:xfrm>
            <a:off x="0" y="1825624"/>
            <a:ext cx="8316685" cy="4845141"/>
          </a:xfrm>
        </p:spPr>
        <p:txBody>
          <a:bodyPr>
            <a:normAutofit fontScale="92500" lnSpcReduction="20000"/>
          </a:bodyPr>
          <a:lstStyle/>
          <a:p>
            <a:r>
              <a:rPr lang="hu-HU" dirty="0" smtClean="0"/>
              <a:t>J. J. Rousseau (1712 – 1778)</a:t>
            </a:r>
          </a:p>
          <a:p>
            <a:r>
              <a:rPr lang="hu-HU" dirty="0" smtClean="0"/>
              <a:t>A felvilágosodás korának kiemelkedő szellemi alkotója (filozófus, író, pedagógus). Iskolában nem járt, hatalmas műveltségét autodidakta módon szerezte!!!</a:t>
            </a:r>
          </a:p>
          <a:p>
            <a:r>
              <a:rPr lang="hu-HU" dirty="0" smtClean="0"/>
              <a:t>A Fontosabb művei: </a:t>
            </a:r>
          </a:p>
          <a:p>
            <a:pPr>
              <a:buFontTx/>
              <a:buChar char="-"/>
            </a:pPr>
            <a:r>
              <a:rPr lang="hu-HU" dirty="0" smtClean="0"/>
              <a:t>Az emberek közötti egyenlőtlenség eredetéről (1755)</a:t>
            </a:r>
          </a:p>
          <a:p>
            <a:pPr>
              <a:buFontTx/>
              <a:buChar char="-"/>
            </a:pPr>
            <a:r>
              <a:rPr lang="hu-HU" dirty="0" smtClean="0"/>
              <a:t>Új </a:t>
            </a:r>
            <a:r>
              <a:rPr lang="hu-HU" dirty="0" err="1" smtClean="0"/>
              <a:t>Héloise</a:t>
            </a:r>
            <a:r>
              <a:rPr lang="hu-HU" dirty="0" smtClean="0"/>
              <a:t> (1761)</a:t>
            </a:r>
          </a:p>
          <a:p>
            <a:pPr>
              <a:buFontTx/>
              <a:buChar char="-"/>
            </a:pPr>
            <a:r>
              <a:rPr lang="hu-HU" dirty="0" smtClean="0"/>
              <a:t>Társadalmi szerződés (1762)</a:t>
            </a:r>
          </a:p>
          <a:p>
            <a:r>
              <a:rPr lang="hu-HU" dirty="0" smtClean="0"/>
              <a:t>Pedagógiai </a:t>
            </a:r>
            <a:r>
              <a:rPr lang="hu-HU" dirty="0" err="1" smtClean="0"/>
              <a:t>főműve</a:t>
            </a:r>
            <a:r>
              <a:rPr lang="hu-HU" dirty="0" smtClean="0"/>
              <a:t>: Emil avagy a nevelésről (1762). </a:t>
            </a:r>
          </a:p>
          <a:p>
            <a:pPr marL="0" indent="0">
              <a:buNone/>
            </a:pPr>
            <a:r>
              <a:rPr lang="hu-HU" dirty="0"/>
              <a:t> </a:t>
            </a:r>
            <a:r>
              <a:rPr lang="hu-HU" dirty="0" smtClean="0"/>
              <a:t>- A műnek óriási hatása már Rousseau életében is.</a:t>
            </a:r>
          </a:p>
          <a:p>
            <a:pPr marL="0" indent="0">
              <a:buNone/>
            </a:pPr>
            <a:r>
              <a:rPr lang="hu-HU" dirty="0"/>
              <a:t> </a:t>
            </a:r>
            <a:r>
              <a:rPr lang="hu-HU" dirty="0" smtClean="0"/>
              <a:t>- És a modern pedagógia „Bibliája”, a modern pedagógia számos alapgondolata már ott megfogalmazódik.</a:t>
            </a:r>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487551" y="2377439"/>
            <a:ext cx="3704449" cy="3956277"/>
          </a:xfrm>
        </p:spPr>
      </p:pic>
    </p:spTree>
    <p:extLst>
      <p:ext uri="{BB962C8B-B14F-4D97-AF65-F5344CB8AC3E}">
        <p14:creationId xmlns:p14="http://schemas.microsoft.com/office/powerpoint/2010/main" val="378290758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896982"/>
            <a:ext cx="10515600" cy="793705"/>
          </a:xfrm>
        </p:spPr>
        <p:txBody>
          <a:bodyPr>
            <a:normAutofit fontScale="90000"/>
          </a:bodyPr>
          <a:lstStyle/>
          <a:p>
            <a:r>
              <a:rPr lang="hu-HU" dirty="0" smtClean="0"/>
              <a:t>Rousseau nevelésfilozófiája (pedagógiájának alapvetései)</a:t>
            </a:r>
            <a:endParaRPr lang="hu-HU" dirty="0"/>
          </a:p>
        </p:txBody>
      </p:sp>
      <p:sp>
        <p:nvSpPr>
          <p:cNvPr id="3" name="Tartalom helye 2"/>
          <p:cNvSpPr>
            <a:spLocks noGrp="1"/>
          </p:cNvSpPr>
          <p:nvPr>
            <p:ph sz="half" idx="1"/>
          </p:nvPr>
        </p:nvSpPr>
        <p:spPr>
          <a:xfrm>
            <a:off x="1" y="1915886"/>
            <a:ext cx="9379130" cy="4942113"/>
          </a:xfrm>
        </p:spPr>
        <p:txBody>
          <a:bodyPr>
            <a:normAutofit lnSpcReduction="10000"/>
          </a:bodyPr>
          <a:lstStyle/>
          <a:p>
            <a:r>
              <a:rPr lang="hu-HU" dirty="0" smtClean="0"/>
              <a:t>Új antropológiai alapvetés: a gyermek (ember) eredendően jó.</a:t>
            </a:r>
          </a:p>
          <a:p>
            <a:pPr marL="0" indent="0">
              <a:buNone/>
            </a:pPr>
            <a:r>
              <a:rPr lang="hu-HU" dirty="0" smtClean="0"/>
              <a:t>„Minden jó, amidőn kilép a dolgok alkotójának kezéből, de minden elfajul az ember kezei között”</a:t>
            </a:r>
          </a:p>
          <a:p>
            <a:r>
              <a:rPr lang="hu-HU" dirty="0" smtClean="0"/>
              <a:t>Naturalizmus. A „diagnózis”: Az eredendően tiszta emberi természet a társadalmi együttélés során romlik meg. A „terápia”: Vissza a természetbe! A nevelés a gyermeki természet kibontakoztatása.</a:t>
            </a:r>
          </a:p>
          <a:p>
            <a:r>
              <a:rPr lang="hu-HU" dirty="0" smtClean="0"/>
              <a:t>A gyermekkor és a gyermek felfedezése. A gyermekkornak és a gyermekeknek a felnőttekhez képest eltérő vonásaik vannak. A nevelést megelőzően meg kell ismerni a gyermekeket: „ Nem ismerjük a gyermekkort…Kezdjétek tehát tanítványaitok behatóbb tanulmányozásán”.</a:t>
            </a:r>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457508" y="2342606"/>
            <a:ext cx="2734492" cy="3805645"/>
          </a:xfrm>
        </p:spPr>
      </p:pic>
    </p:spTree>
    <p:extLst>
      <p:ext uri="{BB962C8B-B14F-4D97-AF65-F5344CB8AC3E}">
        <p14:creationId xmlns:p14="http://schemas.microsoft.com/office/powerpoint/2010/main" val="402226101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1088570"/>
            <a:ext cx="10515600" cy="505099"/>
          </a:xfrm>
        </p:spPr>
        <p:txBody>
          <a:bodyPr>
            <a:normAutofit fontScale="90000"/>
          </a:bodyPr>
          <a:lstStyle/>
          <a:p>
            <a:r>
              <a:rPr lang="hu-HU" dirty="0"/>
              <a:t>Rousseau nevelésfilozófiája (pedagógiájának alapvetései)</a:t>
            </a:r>
          </a:p>
        </p:txBody>
      </p:sp>
      <p:sp>
        <p:nvSpPr>
          <p:cNvPr id="3" name="Tartalom helye 2"/>
          <p:cNvSpPr>
            <a:spLocks noGrp="1"/>
          </p:cNvSpPr>
          <p:nvPr>
            <p:ph sz="half" idx="1"/>
          </p:nvPr>
        </p:nvSpPr>
        <p:spPr>
          <a:xfrm>
            <a:off x="1" y="2008505"/>
            <a:ext cx="9154766" cy="4849496"/>
          </a:xfrm>
        </p:spPr>
        <p:txBody>
          <a:bodyPr>
            <a:normAutofit fontScale="70000" lnSpcReduction="20000"/>
          </a:bodyPr>
          <a:lstStyle/>
          <a:p>
            <a:r>
              <a:rPr lang="hu-HU" dirty="0" smtClean="0"/>
              <a:t>Normativitás helyett gyermekközpontúság.</a:t>
            </a:r>
          </a:p>
          <a:p>
            <a:pPr marL="0" indent="0">
              <a:buNone/>
            </a:pPr>
            <a:r>
              <a:rPr lang="hu-HU" dirty="0" smtClean="0"/>
              <a:t>„A legbölcsebbek figyelme arra irányul, amit a felnőtteknek kell tudniuk, és nem veszik tekintetbe, hogy mi az, amit a gyermekek megtanulni képesek”.</a:t>
            </a:r>
          </a:p>
          <a:p>
            <a:r>
              <a:rPr lang="hu-HU" dirty="0" smtClean="0"/>
              <a:t>Boldogságelvű (</a:t>
            </a:r>
            <a:r>
              <a:rPr lang="hu-HU" dirty="0" err="1" smtClean="0"/>
              <a:t>eudaimonista</a:t>
            </a:r>
            <a:r>
              <a:rPr lang="hu-HU" dirty="0" smtClean="0"/>
              <a:t>) pedagógia. A boldogságnak a nevelés folyamatát át kell hatni. „Boldognak kell lenni kedves Emil”.</a:t>
            </a:r>
          </a:p>
          <a:p>
            <a:r>
              <a:rPr lang="hu-HU" dirty="0" smtClean="0"/>
              <a:t>Általános embernevelés. Emilt akárhová veti is a sors, a neveltetése révén majd mindenhol megálja a helyét. „Élni – erre a mesterségre akarom megtanítani”.</a:t>
            </a:r>
          </a:p>
          <a:p>
            <a:r>
              <a:rPr lang="hu-HU" dirty="0" smtClean="0"/>
              <a:t>A módszer: a „negatív nevelés”.</a:t>
            </a:r>
          </a:p>
          <a:p>
            <a:pPr>
              <a:buFontTx/>
              <a:buChar char="-"/>
            </a:pPr>
            <a:r>
              <a:rPr lang="hu-HU" dirty="0" smtClean="0"/>
              <a:t>A hagyományos, „pozitív” pedagógia: a nevelő verbálisan tanít.</a:t>
            </a:r>
          </a:p>
          <a:p>
            <a:pPr>
              <a:buFontTx/>
              <a:buChar char="-"/>
            </a:pPr>
            <a:r>
              <a:rPr lang="hu-HU" dirty="0" smtClean="0"/>
              <a:t>Az új, a negatív nevelés, mindenekelőtt nem passzív, nagyon is aktív tevékenység: a gyermekre fejlesztő hatást gyakorló nevelési körülmények megteremtése. A nevelő a hagyományos tanár helyett inkább a színházi rendezőre hasonlít, maga szinte láthatatlan. Így a tanító és a könyvek helyett maga az élet ( a természet) tanít.</a:t>
            </a:r>
          </a:p>
          <a:p>
            <a:pPr marL="0" indent="0">
              <a:buNone/>
            </a:pPr>
            <a:r>
              <a:rPr lang="hu-HU" dirty="0" smtClean="0"/>
              <a:t>„Járj mindig ellenkező úton, mint a növendéked. Hadd higgye, hogy ő a mester, és mégis mindig te légy az”. A legtökéletesebb alávetettség az, amely a szabadság látszatát hordozza”.</a:t>
            </a:r>
          </a:p>
          <a:p>
            <a:pPr marL="0" indent="0">
              <a:buNone/>
            </a:pPr>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154767" y="2008505"/>
            <a:ext cx="3037233" cy="4351338"/>
          </a:xfrm>
        </p:spPr>
      </p:pic>
    </p:spTree>
    <p:extLst>
      <p:ext uri="{BB962C8B-B14F-4D97-AF65-F5344CB8AC3E}">
        <p14:creationId xmlns:p14="http://schemas.microsoft.com/office/powerpoint/2010/main" val="87797388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r>
            <a:br>
              <a:rPr lang="hu-HU" dirty="0" smtClean="0"/>
            </a:br>
            <a:r>
              <a:rPr lang="hu-HU" dirty="0" smtClean="0"/>
              <a:t>A reformpedagógiai mozgalom kibontakozása</a:t>
            </a:r>
            <a:endParaRPr lang="hu-HU" dirty="0"/>
          </a:p>
        </p:txBody>
      </p:sp>
      <p:sp>
        <p:nvSpPr>
          <p:cNvPr id="3" name="Tartalom helye 2"/>
          <p:cNvSpPr>
            <a:spLocks noGrp="1"/>
          </p:cNvSpPr>
          <p:nvPr>
            <p:ph sz="half" idx="1"/>
          </p:nvPr>
        </p:nvSpPr>
        <p:spPr>
          <a:xfrm>
            <a:off x="0" y="1825624"/>
            <a:ext cx="7280366" cy="4819015"/>
          </a:xfrm>
        </p:spPr>
        <p:txBody>
          <a:bodyPr/>
          <a:lstStyle/>
          <a:p>
            <a:r>
              <a:rPr lang="hu-HU" dirty="0" smtClean="0"/>
              <a:t>Előzmény: A 19. sz. második felében a </a:t>
            </a:r>
            <a:r>
              <a:rPr lang="hu-HU" dirty="0" err="1" smtClean="0"/>
              <a:t>herbarti</a:t>
            </a:r>
            <a:r>
              <a:rPr lang="hu-HU" dirty="0" smtClean="0"/>
              <a:t> normatív, hagyományos, filozófiai alapozású pedagógia a meghatározó,  és annak gyakorlati alkalmazása a népiskolában, középiskolában.</a:t>
            </a:r>
          </a:p>
          <a:p>
            <a:r>
              <a:rPr lang="hu-HU" dirty="0" smtClean="0"/>
              <a:t>A 19. század utolsó évtizedében kezdődik az ún. reformpedagógiai mozgalom, melynek során radikálisan megújul a pedagógia elmélete és gyakorlata (az iskolák világa) egyaránt.</a:t>
            </a:r>
          </a:p>
          <a:p>
            <a:r>
              <a:rPr lang="hu-HU" dirty="0" smtClean="0"/>
              <a:t>A mozgalom kezdetén főképp a hagyományos (</a:t>
            </a:r>
            <a:r>
              <a:rPr lang="hu-HU" dirty="0" err="1" smtClean="0"/>
              <a:t>herbarti</a:t>
            </a:r>
            <a:r>
              <a:rPr lang="hu-HU" dirty="0" smtClean="0"/>
              <a:t>) pedagógia és az arra épülő iskolai gyakorlat kritikája jellemző.  </a:t>
            </a:r>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367450" y="2399769"/>
            <a:ext cx="4743995" cy="3673314"/>
          </a:xfrm>
        </p:spPr>
      </p:pic>
    </p:spTree>
    <p:extLst>
      <p:ext uri="{BB962C8B-B14F-4D97-AF65-F5344CB8AC3E}">
        <p14:creationId xmlns:p14="http://schemas.microsoft.com/office/powerpoint/2010/main" val="45642664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714103"/>
            <a:ext cx="10515600" cy="976585"/>
          </a:xfrm>
        </p:spPr>
        <p:txBody>
          <a:bodyPr/>
          <a:lstStyle/>
          <a:p>
            <a:r>
              <a:rPr lang="hu-HU" dirty="0"/>
              <a:t>A reformpedagógiai mozgalom kibontakozása</a:t>
            </a:r>
          </a:p>
        </p:txBody>
      </p:sp>
      <p:sp>
        <p:nvSpPr>
          <p:cNvPr id="3" name="Tartalom helye 2"/>
          <p:cNvSpPr>
            <a:spLocks noGrp="1"/>
          </p:cNvSpPr>
          <p:nvPr>
            <p:ph sz="half" idx="1"/>
          </p:nvPr>
        </p:nvSpPr>
        <p:spPr>
          <a:xfrm>
            <a:off x="78377" y="1558833"/>
            <a:ext cx="8177349" cy="4911635"/>
          </a:xfrm>
        </p:spPr>
        <p:txBody>
          <a:bodyPr>
            <a:normAutofit fontScale="77500" lnSpcReduction="20000"/>
          </a:bodyPr>
          <a:lstStyle/>
          <a:p>
            <a:r>
              <a:rPr lang="hu-HU" dirty="0" smtClean="0"/>
              <a:t>Támadják a </a:t>
            </a:r>
            <a:r>
              <a:rPr lang="hu-HU" dirty="0" err="1" smtClean="0"/>
              <a:t>herbarti</a:t>
            </a:r>
            <a:r>
              <a:rPr lang="hu-HU" dirty="0" smtClean="0"/>
              <a:t> normatív, filozófiai alapozású pedagógiát – az új neveléstudomány legyen egzakt, természettudományos módszerekkel dolgozó, </a:t>
            </a:r>
            <a:r>
              <a:rPr lang="hu-HU" dirty="0" err="1" smtClean="0"/>
              <a:t>deszkriptív</a:t>
            </a:r>
            <a:r>
              <a:rPr lang="hu-HU" dirty="0" smtClean="0"/>
              <a:t> (azaz normativitástól mentes ) diszciplína.</a:t>
            </a:r>
          </a:p>
          <a:p>
            <a:r>
              <a:rPr lang="hu-HU" dirty="0" smtClean="0"/>
              <a:t>Kritizálják a </a:t>
            </a:r>
            <a:r>
              <a:rPr lang="hu-HU" dirty="0" err="1" smtClean="0"/>
              <a:t>herbartiánus</a:t>
            </a:r>
            <a:r>
              <a:rPr lang="hu-HU" dirty="0" smtClean="0"/>
              <a:t> pedagógia talaján működő európai tömegiskolákat, az ún. „zárt iskolákat”, a „hallgatás és leckefelmondás” iskoláit. Kritizálják:</a:t>
            </a:r>
          </a:p>
          <a:p>
            <a:pPr>
              <a:buFontTx/>
              <a:buChar char="-"/>
            </a:pPr>
            <a:r>
              <a:rPr lang="hu-HU" dirty="0"/>
              <a:t>A mindent előre eltervezést (tanterv, tanmenet, óraterv</a:t>
            </a:r>
            <a:r>
              <a:rPr lang="hu-HU" dirty="0" smtClean="0"/>
              <a:t>).</a:t>
            </a:r>
            <a:endParaRPr lang="hu-HU" dirty="0"/>
          </a:p>
          <a:p>
            <a:pPr>
              <a:buFontTx/>
              <a:buChar char="-"/>
            </a:pPr>
            <a:r>
              <a:rPr lang="hu-HU" dirty="0"/>
              <a:t>Szigort, betörést (mozdulatlanság, hallgatás, passzív befogadás</a:t>
            </a:r>
            <a:r>
              <a:rPr lang="hu-HU" dirty="0" smtClean="0"/>
              <a:t>).</a:t>
            </a:r>
            <a:endParaRPr lang="hu-HU" dirty="0"/>
          </a:p>
          <a:p>
            <a:pPr>
              <a:buFontTx/>
              <a:buChar char="-"/>
            </a:pPr>
            <a:r>
              <a:rPr lang="hu-HU" dirty="0"/>
              <a:t>A hagyományos tanár szerepet (ő a főszereplő, a hangsúly a tanításon, nem a tanuláson, katedráról magyarázó, pálcás figura</a:t>
            </a:r>
            <a:r>
              <a:rPr lang="hu-HU" dirty="0" smtClean="0"/>
              <a:t>).</a:t>
            </a:r>
          </a:p>
          <a:p>
            <a:r>
              <a:rPr lang="hu-HU" dirty="0" smtClean="0"/>
              <a:t>Ahogy a kritikának, úgy a pedagógiai forradalomnak is két összetevője lesz:</a:t>
            </a:r>
          </a:p>
          <a:p>
            <a:pPr marL="0" indent="0">
              <a:buNone/>
            </a:pPr>
            <a:r>
              <a:rPr lang="hu-HU" dirty="0"/>
              <a:t> </a:t>
            </a:r>
            <a:r>
              <a:rPr lang="hu-HU" dirty="0" smtClean="0"/>
              <a:t>- A pedagógia mint tudomány megújulása.</a:t>
            </a:r>
          </a:p>
          <a:p>
            <a:pPr>
              <a:buFontTx/>
              <a:buChar char="-"/>
            </a:pPr>
            <a:r>
              <a:rPr lang="hu-HU" dirty="0" smtClean="0"/>
              <a:t>Konkrét reformpedagógiai iskolamodellek kibontakozása.  </a:t>
            </a:r>
          </a:p>
          <a:p>
            <a:pPr marL="0" indent="0">
              <a:buNone/>
            </a:pPr>
            <a:endParaRPr lang="hu-HU" dirty="0" smtClean="0"/>
          </a:p>
          <a:p>
            <a:pPr marL="0" indent="0">
              <a:buNone/>
            </a:pPr>
            <a:endParaRPr lang="hu-HU" dirty="0"/>
          </a:p>
        </p:txBody>
      </p:sp>
      <p:pic>
        <p:nvPicPr>
          <p:cNvPr id="7" name="Tartalom helye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959634" y="2137478"/>
            <a:ext cx="4232366" cy="3886200"/>
          </a:xfrm>
        </p:spPr>
      </p:pic>
    </p:spTree>
    <p:extLst>
      <p:ext uri="{BB962C8B-B14F-4D97-AF65-F5344CB8AC3E}">
        <p14:creationId xmlns:p14="http://schemas.microsoft.com/office/powerpoint/2010/main" val="239392127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676</TotalTime>
  <Words>2643</Words>
  <Application>Microsoft Office PowerPoint</Application>
  <PresentationFormat>Szélesvásznú</PresentationFormat>
  <Paragraphs>172</Paragraphs>
  <Slides>22</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22</vt:i4>
      </vt:variant>
    </vt:vector>
  </HeadingPairs>
  <TitlesOfParts>
    <vt:vector size="26" baseType="lpstr">
      <vt:lpstr>Arial</vt:lpstr>
      <vt:lpstr>Calibri</vt:lpstr>
      <vt:lpstr>Calibri Light</vt:lpstr>
      <vt:lpstr>Office Theme</vt:lpstr>
      <vt:lpstr>PowerPoint-bemutató</vt:lpstr>
      <vt:lpstr>Az előadás vázlata</vt:lpstr>
      <vt:lpstr>Bevezető gondolatok</vt:lpstr>
      <vt:lpstr>Bevezető gondolatok</vt:lpstr>
      <vt:lpstr>„Kopernikuszi fordulat” a pedagógiában: Rousseau</vt:lpstr>
      <vt:lpstr>Rousseau nevelésfilozófiája (pedagógiájának alapvetései)</vt:lpstr>
      <vt:lpstr>Rousseau nevelésfilozófiája (pedagógiájának alapvetései)</vt:lpstr>
      <vt:lpstr> A reformpedagógiai mozgalom kibontakozása</vt:lpstr>
      <vt:lpstr>A reformpedagógiai mozgalom kibontakozása</vt:lpstr>
      <vt:lpstr>Kiáltvány és korszakolás</vt:lpstr>
      <vt:lpstr>A reformpedagógiai mozgalom első szakasza</vt:lpstr>
      <vt:lpstr>John Dewey laboratóriumi iskolája</vt:lpstr>
      <vt:lpstr>Tantervelmélet, projekt módszer</vt:lpstr>
      <vt:lpstr>Maria Montessori pedagógiája</vt:lpstr>
      <vt:lpstr> Pedagógiai alapelvek</vt:lpstr>
      <vt:lpstr>A Montessori iskola (oktatási gyakorlat)</vt:lpstr>
      <vt:lpstr>A reformpedagógia második szakasza. A Waldorf-pedagógia</vt:lpstr>
      <vt:lpstr>A Waldorf iskola</vt:lpstr>
      <vt:lpstr>Waldorf iskola</vt:lpstr>
      <vt:lpstr>Freinet pedagógiája</vt:lpstr>
      <vt:lpstr> Freinet pedagógiája</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Bogáti Gergő</dc:creator>
  <cp:lastModifiedBy>Kollarics Tímea</cp:lastModifiedBy>
  <cp:revision>72</cp:revision>
  <dcterms:created xsi:type="dcterms:W3CDTF">2021-07-12T08:47:21Z</dcterms:created>
  <dcterms:modified xsi:type="dcterms:W3CDTF">2023-02-15T10:23:00Z</dcterms:modified>
</cp:coreProperties>
</file>