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  <p:sldMasterId id="2147484018" r:id="rId2"/>
    <p:sldMasterId id="2147484030" r:id="rId3"/>
  </p:sldMasterIdLst>
  <p:notesMasterIdLst>
    <p:notesMasterId r:id="rId64"/>
  </p:notesMasterIdLst>
  <p:sldIdLst>
    <p:sldId id="297" r:id="rId4"/>
    <p:sldId id="271" r:id="rId5"/>
    <p:sldId id="269" r:id="rId6"/>
    <p:sldId id="264" r:id="rId7"/>
    <p:sldId id="284" r:id="rId8"/>
    <p:sldId id="273" r:id="rId9"/>
    <p:sldId id="305" r:id="rId10"/>
    <p:sldId id="275" r:id="rId11"/>
    <p:sldId id="276" r:id="rId12"/>
    <p:sldId id="277" r:id="rId13"/>
    <p:sldId id="278" r:id="rId14"/>
    <p:sldId id="274" r:id="rId15"/>
    <p:sldId id="280" r:id="rId16"/>
    <p:sldId id="281" r:id="rId17"/>
    <p:sldId id="283" r:id="rId18"/>
    <p:sldId id="282" r:id="rId19"/>
    <p:sldId id="285" r:id="rId20"/>
    <p:sldId id="266" r:id="rId21"/>
    <p:sldId id="267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308" r:id="rId30"/>
    <p:sldId id="346" r:id="rId31"/>
    <p:sldId id="309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40" r:id="rId40"/>
    <p:sldId id="341" r:id="rId41"/>
    <p:sldId id="361" r:id="rId42"/>
    <p:sldId id="345" r:id="rId43"/>
    <p:sldId id="355" r:id="rId44"/>
    <p:sldId id="356" r:id="rId45"/>
    <p:sldId id="357" r:id="rId46"/>
    <p:sldId id="358" r:id="rId47"/>
    <p:sldId id="343" r:id="rId48"/>
    <p:sldId id="359" r:id="rId49"/>
    <p:sldId id="363" r:id="rId50"/>
    <p:sldId id="360" r:id="rId51"/>
    <p:sldId id="362" r:id="rId52"/>
    <p:sldId id="337" r:id="rId53"/>
    <p:sldId id="338" r:id="rId54"/>
    <p:sldId id="339" r:id="rId55"/>
    <p:sldId id="320" r:id="rId56"/>
    <p:sldId id="321" r:id="rId57"/>
    <p:sldId id="322" r:id="rId58"/>
    <p:sldId id="323" r:id="rId59"/>
    <p:sldId id="324" r:id="rId60"/>
    <p:sldId id="364" r:id="rId61"/>
    <p:sldId id="366" r:id="rId62"/>
    <p:sldId id="365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895108712109933"/>
          <c:y val="1.6893675992064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accent5"/>
              </a:solidFill>
              <a:latin typeface="+mj-lt"/>
              <a:ea typeface="+mj-ea"/>
              <a:cs typeface="+mj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A daganatos betegségek okozta halálozások 75%-a a nem megfelelő egészségmagatartás következménye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27-402A-B5C4-5E43491630C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27-402A-B5C4-5E43491630C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27-402A-B5C4-5E43491630C9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27-402A-B5C4-5E43491630C9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27-402A-B5C4-5E43491630C9}"/>
              </c:ext>
            </c:extLst>
          </c:dPt>
          <c:dLbls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Munka1!$A$2:$A$6</c:f>
              <c:strCache>
                <c:ptCount val="5"/>
                <c:pt idx="0">
                  <c:v>dohányzás</c:v>
                </c:pt>
                <c:pt idx="1">
                  <c:v>alkohol</c:v>
                </c:pt>
                <c:pt idx="2">
                  <c:v>helytelen táplálkozás</c:v>
                </c:pt>
                <c:pt idx="3">
                  <c:v>felelőtlen szexuális élet</c:v>
                </c:pt>
                <c:pt idx="4">
                  <c:v>egyéb (pl. genetika)</c:v>
                </c:pt>
              </c:strCache>
            </c:strRef>
          </c:cat>
          <c:val>
            <c:numRef>
              <c:f>Munka1!$B$2:$B$6</c:f>
              <c:numCache>
                <c:formatCode>0%</c:formatCode>
                <c:ptCount val="5"/>
                <c:pt idx="0">
                  <c:v>0.30000000000000004</c:v>
                </c:pt>
                <c:pt idx="1">
                  <c:v>3.0000000000000006E-2</c:v>
                </c:pt>
                <c:pt idx="2">
                  <c:v>0.35000000000000003</c:v>
                </c:pt>
                <c:pt idx="3">
                  <c:v>7.0000000000000021E-2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27-402A-B5C4-5E43491630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97587-7A41-4B84-8CA8-854E9655C228}" type="doc">
      <dgm:prSet loTypeId="urn:microsoft.com/office/officeart/2005/8/layout/radial4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48CBAB2F-72EF-401F-B0FB-40D5016E7243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Egészség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4823E-AEBA-442D-9320-0D3B891D2758}" type="parTrans" cxnId="{A7C9877A-1889-4704-BE89-3FA9056E54F1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C1B9D-55B7-4186-B834-8C33B69F47E3}" type="sibTrans" cxnId="{A7C9877A-1889-4704-BE89-3FA9056E54F1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A08D4-1DCA-42A9-9AA0-973D62E44595}">
      <dgm:prSet phldrT="[Szöveg]" custT="1"/>
      <dgm:spPr/>
      <dgm:t>
        <a:bodyPr/>
        <a:lstStyle/>
        <a:p>
          <a:r>
            <a:rPr lang="hu-HU" sz="2200" dirty="0" smtClean="0">
              <a:latin typeface="Arial" panose="020B0604020202020204" pitchFamily="34" charset="0"/>
              <a:cs typeface="Arial" panose="020B0604020202020204" pitchFamily="34" charset="0"/>
            </a:rPr>
            <a:t>Fizikai veszélyek</a:t>
          </a:r>
          <a:endParaRPr lang="hu-H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3C0FD8-B81B-4435-AB1C-243A82A344F3}" type="parTrans" cxnId="{EA6B75B0-B19D-449F-B971-23E4FB544D40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1A5FB-2FAE-4E35-AE03-67ABDACC7F0F}" type="sibTrans" cxnId="{EA6B75B0-B19D-449F-B971-23E4FB544D40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28DEA-0237-4828-A3B1-0F3864E286FD}">
      <dgm:prSet phldrT="[Szöveg]" custT="1"/>
      <dgm:spPr/>
      <dgm:t>
        <a:bodyPr/>
        <a:lstStyle/>
        <a:p>
          <a:r>
            <a:rPr lang="hu-HU" sz="2200" dirty="0" smtClean="0">
              <a:latin typeface="Arial" panose="020B0604020202020204" pitchFamily="34" charset="0"/>
              <a:cs typeface="Arial" panose="020B0604020202020204" pitchFamily="34" charset="0"/>
            </a:rPr>
            <a:t>Biológiai veszélyek</a:t>
          </a:r>
          <a:endParaRPr lang="hu-H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F7186-B875-41F1-A9ED-B7D00CC1E1B2}" type="parTrans" cxnId="{72989D25-C5F5-432F-A9F1-9430390CC491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07AF2-FE8B-47D6-BAD9-D0E39891D665}" type="sibTrans" cxnId="{72989D25-C5F5-432F-A9F1-9430390CC491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E4339-D576-4035-99BF-14E2A720EB3C}">
      <dgm:prSet phldrT="[Szöveg]" custT="1"/>
      <dgm:spPr/>
      <dgm:t>
        <a:bodyPr/>
        <a:lstStyle/>
        <a:p>
          <a:r>
            <a:rPr lang="hu-HU" sz="2200" dirty="0" smtClean="0">
              <a:latin typeface="Arial" panose="020B0604020202020204" pitchFamily="34" charset="0"/>
              <a:cs typeface="Arial" panose="020B0604020202020204" pitchFamily="34" charset="0"/>
            </a:rPr>
            <a:t>Kémiai veszélyek</a:t>
          </a:r>
          <a:endParaRPr lang="hu-H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FC0F2-5CCD-4F80-AA69-DC683D748977}" type="parTrans" cxnId="{2D97430E-8C61-42F0-8905-E891FE8ACF91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7800E-346A-49E1-B1F3-B447F883BA69}" type="sibTrans" cxnId="{2D97430E-8C61-42F0-8905-E891FE8ACF91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1A17C-2898-4CE6-83EF-736ACAA1A007}">
      <dgm:prSet phldrT="[Szöveg]" custT="1"/>
      <dgm:spPr>
        <a:solidFill>
          <a:srgbClr val="FFFF00"/>
        </a:solidFill>
      </dgm:spPr>
      <dgm:t>
        <a:bodyPr/>
        <a:lstStyle/>
        <a:p>
          <a:r>
            <a:rPr lang="hu-HU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Pszichoszociális</a:t>
          </a:r>
          <a:r>
            <a:rPr lang="hu-HU" sz="2200" dirty="0" smtClean="0">
              <a:latin typeface="Arial" panose="020B0604020202020204" pitchFamily="34" charset="0"/>
              <a:cs typeface="Arial" panose="020B0604020202020204" pitchFamily="34" charset="0"/>
            </a:rPr>
            <a:t> faktorok</a:t>
          </a:r>
          <a:endParaRPr lang="hu-H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13139-33B7-4042-9A93-50FBBC8D4C15}" type="parTrans" cxnId="{89631323-8E95-4987-82F5-4A4ACED3F96D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C7BCB-D7E3-4A7A-AB15-771C6CC0F483}" type="sibTrans" cxnId="{89631323-8E95-4987-82F5-4A4ACED3F96D}">
      <dgm:prSet/>
      <dgm:spPr/>
      <dgm:t>
        <a:bodyPr/>
        <a:lstStyle/>
        <a:p>
          <a:endParaRPr lang="hu-H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E7084-60A1-47AC-AF7E-B81856E35F5A}" type="pres">
      <dgm:prSet presAssocID="{07D97587-7A41-4B84-8CA8-854E9655C2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B539C94-1F56-4B28-85F2-186FD603B0D7}" type="pres">
      <dgm:prSet presAssocID="{48CBAB2F-72EF-401F-B0FB-40D5016E7243}" presName="centerShape" presStyleLbl="node0" presStyleIdx="0" presStyleCnt="1" custLinFactNeighborX="0" custLinFactNeighborY="19"/>
      <dgm:spPr/>
      <dgm:t>
        <a:bodyPr/>
        <a:lstStyle/>
        <a:p>
          <a:endParaRPr lang="hu-HU"/>
        </a:p>
      </dgm:t>
    </dgm:pt>
    <dgm:pt modelId="{E0C38465-4799-4408-BE4F-1D56E5B8DF0A}" type="pres">
      <dgm:prSet presAssocID="{103C0FD8-B81B-4435-AB1C-243A82A344F3}" presName="parTrans" presStyleLbl="bgSibTrans2D1" presStyleIdx="0" presStyleCnt="4"/>
      <dgm:spPr/>
      <dgm:t>
        <a:bodyPr/>
        <a:lstStyle/>
        <a:p>
          <a:endParaRPr lang="hu-HU"/>
        </a:p>
      </dgm:t>
    </dgm:pt>
    <dgm:pt modelId="{C1689A7F-975B-47DE-995B-A5B4E2FAD757}" type="pres">
      <dgm:prSet presAssocID="{4E1A08D4-1DCA-42A9-9AA0-973D62E445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A94683-A2D2-4515-81E0-D8C3346242D7}" type="pres">
      <dgm:prSet presAssocID="{4C7F7186-B875-41F1-A9ED-B7D00CC1E1B2}" presName="parTrans" presStyleLbl="bgSibTrans2D1" presStyleIdx="1" presStyleCnt="4"/>
      <dgm:spPr/>
      <dgm:t>
        <a:bodyPr/>
        <a:lstStyle/>
        <a:p>
          <a:endParaRPr lang="hu-HU"/>
        </a:p>
      </dgm:t>
    </dgm:pt>
    <dgm:pt modelId="{9D7EFB92-9CFA-471C-8481-691F2C309E19}" type="pres">
      <dgm:prSet presAssocID="{C6F28DEA-0237-4828-A3B1-0F3864E286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7767E0-FB33-4EFF-A50C-BBD4B2E4DB88}" type="pres">
      <dgm:prSet presAssocID="{6B6FC0F2-5CCD-4F80-AA69-DC683D748977}" presName="parTrans" presStyleLbl="bgSibTrans2D1" presStyleIdx="2" presStyleCnt="4"/>
      <dgm:spPr/>
      <dgm:t>
        <a:bodyPr/>
        <a:lstStyle/>
        <a:p>
          <a:endParaRPr lang="hu-HU"/>
        </a:p>
      </dgm:t>
    </dgm:pt>
    <dgm:pt modelId="{1739CCF8-04B9-4229-8D3B-4B36EAF5948D}" type="pres">
      <dgm:prSet presAssocID="{DB0E4339-D576-4035-99BF-14E2A720EB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70DFF2-353E-4209-953E-5984A22A63B6}" type="pres">
      <dgm:prSet presAssocID="{12A13139-33B7-4042-9A93-50FBBC8D4C15}" presName="parTrans" presStyleLbl="bgSibTrans2D1" presStyleIdx="3" presStyleCnt="4"/>
      <dgm:spPr/>
      <dgm:t>
        <a:bodyPr/>
        <a:lstStyle/>
        <a:p>
          <a:endParaRPr lang="hu-HU"/>
        </a:p>
      </dgm:t>
    </dgm:pt>
    <dgm:pt modelId="{408E0FDC-507C-4EAC-A1EC-6C8340EC0C49}" type="pres">
      <dgm:prSet presAssocID="{BDD1A17C-2898-4CE6-83EF-736ACAA1A007}" presName="node" presStyleLbl="node1" presStyleIdx="3" presStyleCnt="4" custScaleX="118789" custRadScaleRad="102962" custRadScaleInc="98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DA2634F-FA6B-4DDA-9363-AB38948CAF2F}" type="presOf" srcId="{48CBAB2F-72EF-401F-B0FB-40D5016E7243}" destId="{DB539C94-1F56-4B28-85F2-186FD603B0D7}" srcOrd="0" destOrd="0" presId="urn:microsoft.com/office/officeart/2005/8/layout/radial4"/>
    <dgm:cxn modelId="{EA6B75B0-B19D-449F-B971-23E4FB544D40}" srcId="{48CBAB2F-72EF-401F-B0FB-40D5016E7243}" destId="{4E1A08D4-1DCA-42A9-9AA0-973D62E44595}" srcOrd="0" destOrd="0" parTransId="{103C0FD8-B81B-4435-AB1C-243A82A344F3}" sibTransId="{D1E1A5FB-2FAE-4E35-AE03-67ABDACC7F0F}"/>
    <dgm:cxn modelId="{3BA61B51-DA55-4EF3-B3DB-9A0AB6E67B12}" type="presOf" srcId="{4C7F7186-B875-41F1-A9ED-B7D00CC1E1B2}" destId="{02A94683-A2D2-4515-81E0-D8C3346242D7}" srcOrd="0" destOrd="0" presId="urn:microsoft.com/office/officeart/2005/8/layout/radial4"/>
    <dgm:cxn modelId="{A7C9877A-1889-4704-BE89-3FA9056E54F1}" srcId="{07D97587-7A41-4B84-8CA8-854E9655C228}" destId="{48CBAB2F-72EF-401F-B0FB-40D5016E7243}" srcOrd="0" destOrd="0" parTransId="{7684823E-AEBA-442D-9320-0D3B891D2758}" sibTransId="{880C1B9D-55B7-4186-B834-8C33B69F47E3}"/>
    <dgm:cxn modelId="{72989D25-C5F5-432F-A9F1-9430390CC491}" srcId="{48CBAB2F-72EF-401F-B0FB-40D5016E7243}" destId="{C6F28DEA-0237-4828-A3B1-0F3864E286FD}" srcOrd="1" destOrd="0" parTransId="{4C7F7186-B875-41F1-A9ED-B7D00CC1E1B2}" sibTransId="{6FA07AF2-FE8B-47D6-BAD9-D0E39891D665}"/>
    <dgm:cxn modelId="{578DEFF8-9C76-4FC7-A5C9-9A20CD02173B}" type="presOf" srcId="{07D97587-7A41-4B84-8CA8-854E9655C228}" destId="{F4BE7084-60A1-47AC-AF7E-B81856E35F5A}" srcOrd="0" destOrd="0" presId="urn:microsoft.com/office/officeart/2005/8/layout/radial4"/>
    <dgm:cxn modelId="{A1AFBBAB-C65A-4109-99E6-3BB9BA81DD71}" type="presOf" srcId="{6B6FC0F2-5CCD-4F80-AA69-DC683D748977}" destId="{D97767E0-FB33-4EFF-A50C-BBD4B2E4DB88}" srcOrd="0" destOrd="0" presId="urn:microsoft.com/office/officeart/2005/8/layout/radial4"/>
    <dgm:cxn modelId="{89631323-8E95-4987-82F5-4A4ACED3F96D}" srcId="{48CBAB2F-72EF-401F-B0FB-40D5016E7243}" destId="{BDD1A17C-2898-4CE6-83EF-736ACAA1A007}" srcOrd="3" destOrd="0" parTransId="{12A13139-33B7-4042-9A93-50FBBC8D4C15}" sibTransId="{9B9C7BCB-D7E3-4A7A-AB15-771C6CC0F483}"/>
    <dgm:cxn modelId="{7B012B3F-81DE-42A2-AF21-7582ED45C6EB}" type="presOf" srcId="{BDD1A17C-2898-4CE6-83EF-736ACAA1A007}" destId="{408E0FDC-507C-4EAC-A1EC-6C8340EC0C49}" srcOrd="0" destOrd="0" presId="urn:microsoft.com/office/officeart/2005/8/layout/radial4"/>
    <dgm:cxn modelId="{173D5F20-8CAE-4E22-9406-F27361454B0D}" type="presOf" srcId="{103C0FD8-B81B-4435-AB1C-243A82A344F3}" destId="{E0C38465-4799-4408-BE4F-1D56E5B8DF0A}" srcOrd="0" destOrd="0" presId="urn:microsoft.com/office/officeart/2005/8/layout/radial4"/>
    <dgm:cxn modelId="{3677E30C-946E-4792-BB27-6C74B31AA9E8}" type="presOf" srcId="{DB0E4339-D576-4035-99BF-14E2A720EB3C}" destId="{1739CCF8-04B9-4229-8D3B-4B36EAF5948D}" srcOrd="0" destOrd="0" presId="urn:microsoft.com/office/officeart/2005/8/layout/radial4"/>
    <dgm:cxn modelId="{85205849-B250-4038-AE7F-2223772999B7}" type="presOf" srcId="{4E1A08D4-1DCA-42A9-9AA0-973D62E44595}" destId="{C1689A7F-975B-47DE-995B-A5B4E2FAD757}" srcOrd="0" destOrd="0" presId="urn:microsoft.com/office/officeart/2005/8/layout/radial4"/>
    <dgm:cxn modelId="{F3F8DC35-1B67-41CD-8F05-58021239E805}" type="presOf" srcId="{12A13139-33B7-4042-9A93-50FBBC8D4C15}" destId="{0570DFF2-353E-4209-953E-5984A22A63B6}" srcOrd="0" destOrd="0" presId="urn:microsoft.com/office/officeart/2005/8/layout/radial4"/>
    <dgm:cxn modelId="{2D97430E-8C61-42F0-8905-E891FE8ACF91}" srcId="{48CBAB2F-72EF-401F-B0FB-40D5016E7243}" destId="{DB0E4339-D576-4035-99BF-14E2A720EB3C}" srcOrd="2" destOrd="0" parTransId="{6B6FC0F2-5CCD-4F80-AA69-DC683D748977}" sibTransId="{26A7800E-346A-49E1-B1F3-B447F883BA69}"/>
    <dgm:cxn modelId="{31CF801E-EE1F-4671-AA84-7C69081A5322}" type="presOf" srcId="{C6F28DEA-0237-4828-A3B1-0F3864E286FD}" destId="{9D7EFB92-9CFA-471C-8481-691F2C309E19}" srcOrd="0" destOrd="0" presId="urn:microsoft.com/office/officeart/2005/8/layout/radial4"/>
    <dgm:cxn modelId="{296D8C2B-ED33-4A2D-B110-AEE25DFE42D7}" type="presParOf" srcId="{F4BE7084-60A1-47AC-AF7E-B81856E35F5A}" destId="{DB539C94-1F56-4B28-85F2-186FD603B0D7}" srcOrd="0" destOrd="0" presId="urn:microsoft.com/office/officeart/2005/8/layout/radial4"/>
    <dgm:cxn modelId="{928C7AF6-056E-4F4D-A6E7-732F0C297462}" type="presParOf" srcId="{F4BE7084-60A1-47AC-AF7E-B81856E35F5A}" destId="{E0C38465-4799-4408-BE4F-1D56E5B8DF0A}" srcOrd="1" destOrd="0" presId="urn:microsoft.com/office/officeart/2005/8/layout/radial4"/>
    <dgm:cxn modelId="{019E4D0E-48C2-4B42-9D7A-02CA45F9CEBB}" type="presParOf" srcId="{F4BE7084-60A1-47AC-AF7E-B81856E35F5A}" destId="{C1689A7F-975B-47DE-995B-A5B4E2FAD757}" srcOrd="2" destOrd="0" presId="urn:microsoft.com/office/officeart/2005/8/layout/radial4"/>
    <dgm:cxn modelId="{534C8CB9-2B1C-4E38-A5D1-5B3D4B450C2D}" type="presParOf" srcId="{F4BE7084-60A1-47AC-AF7E-B81856E35F5A}" destId="{02A94683-A2D2-4515-81E0-D8C3346242D7}" srcOrd="3" destOrd="0" presId="urn:microsoft.com/office/officeart/2005/8/layout/radial4"/>
    <dgm:cxn modelId="{BDFEF697-7D62-4C53-AC35-A94470C2B080}" type="presParOf" srcId="{F4BE7084-60A1-47AC-AF7E-B81856E35F5A}" destId="{9D7EFB92-9CFA-471C-8481-691F2C309E19}" srcOrd="4" destOrd="0" presId="urn:microsoft.com/office/officeart/2005/8/layout/radial4"/>
    <dgm:cxn modelId="{3B0AD6F4-5F55-4209-8452-60C319956B43}" type="presParOf" srcId="{F4BE7084-60A1-47AC-AF7E-B81856E35F5A}" destId="{D97767E0-FB33-4EFF-A50C-BBD4B2E4DB88}" srcOrd="5" destOrd="0" presId="urn:microsoft.com/office/officeart/2005/8/layout/radial4"/>
    <dgm:cxn modelId="{2FADEF92-EA13-4CDA-BDF8-821EB1CA81CE}" type="presParOf" srcId="{F4BE7084-60A1-47AC-AF7E-B81856E35F5A}" destId="{1739CCF8-04B9-4229-8D3B-4B36EAF5948D}" srcOrd="6" destOrd="0" presId="urn:microsoft.com/office/officeart/2005/8/layout/radial4"/>
    <dgm:cxn modelId="{735422F2-2CCD-4A6A-8363-17B8AC375A25}" type="presParOf" srcId="{F4BE7084-60A1-47AC-AF7E-B81856E35F5A}" destId="{0570DFF2-353E-4209-953E-5984A22A63B6}" srcOrd="7" destOrd="0" presId="urn:microsoft.com/office/officeart/2005/8/layout/radial4"/>
    <dgm:cxn modelId="{12AC2D92-AA4C-4F5C-BC5A-7A373A6605CB}" type="presParOf" srcId="{F4BE7084-60A1-47AC-AF7E-B81856E35F5A}" destId="{408E0FDC-507C-4EAC-A1EC-6C8340EC0C4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40A19-8525-4956-84CD-14E287939DE7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409707E5-E181-4947-826B-4FF886E922DD}">
      <dgm:prSet phldrT="[Szöveg]" custT="1"/>
      <dgm:spPr/>
      <dgm:t>
        <a:bodyPr/>
        <a:lstStyle/>
        <a:p>
          <a:r>
            <a:rPr lang="hu-HU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Anyagi juttatások</a:t>
          </a:r>
          <a:endParaRPr lang="hu-H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2EB6C7-F17F-4609-B79D-1BBB5AC48381}" type="parTrans" cxnId="{65B09B30-83D1-448E-8228-EB88B36D0161}">
      <dgm:prSet/>
      <dgm:spPr/>
      <dgm:t>
        <a:bodyPr/>
        <a:lstStyle/>
        <a:p>
          <a:endParaRPr lang="hu-HU"/>
        </a:p>
      </dgm:t>
    </dgm:pt>
    <dgm:pt modelId="{9CB36C29-9C36-4D50-B6AC-C673F5C4F7A0}" type="sibTrans" cxnId="{65B09B30-83D1-448E-8228-EB88B36D0161}">
      <dgm:prSet/>
      <dgm:spPr/>
      <dgm:t>
        <a:bodyPr/>
        <a:lstStyle/>
        <a:p>
          <a:endParaRPr lang="hu-HU"/>
        </a:p>
      </dgm:t>
    </dgm:pt>
    <dgm:pt modelId="{00CE54E2-84F1-4662-AA49-060E877ACC94}">
      <dgm:prSet phldrT="[Szöveg]" custT="1"/>
      <dgm:spPr/>
      <dgm:t>
        <a:bodyPr/>
        <a:lstStyle/>
        <a:p>
          <a:r>
            <a:rPr lang="hu-HU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Elismerések</a:t>
          </a:r>
          <a:endParaRPr lang="hu-H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1E616-D27B-434D-9B56-BB133BA0E76E}" type="parTrans" cxnId="{34F48A76-FAF1-4E04-B376-40ECC4BF90B5}">
      <dgm:prSet/>
      <dgm:spPr/>
      <dgm:t>
        <a:bodyPr/>
        <a:lstStyle/>
        <a:p>
          <a:endParaRPr lang="hu-HU"/>
        </a:p>
      </dgm:t>
    </dgm:pt>
    <dgm:pt modelId="{144560FC-E14C-42ED-8671-C050C583B4E9}" type="sibTrans" cxnId="{34F48A76-FAF1-4E04-B376-40ECC4BF90B5}">
      <dgm:prSet/>
      <dgm:spPr/>
      <dgm:t>
        <a:bodyPr/>
        <a:lstStyle/>
        <a:p>
          <a:endParaRPr lang="hu-HU"/>
        </a:p>
      </dgm:t>
    </dgm:pt>
    <dgm:pt modelId="{8A83A430-D19F-4B2D-96DE-6E8CBCDE0907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Feladatok</a:t>
          </a:r>
          <a:endParaRPr lang="hu-H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1E62A2-A686-4C0E-BC13-04A07AAC58A2}" type="parTrans" cxnId="{E0F1AF25-1AA5-478F-B762-329EE9F572E8}">
      <dgm:prSet/>
      <dgm:spPr/>
      <dgm:t>
        <a:bodyPr/>
        <a:lstStyle/>
        <a:p>
          <a:endParaRPr lang="hu-HU"/>
        </a:p>
      </dgm:t>
    </dgm:pt>
    <dgm:pt modelId="{ABE003C1-81B4-463A-A97A-89A24A28806B}" type="sibTrans" cxnId="{E0F1AF25-1AA5-478F-B762-329EE9F572E8}">
      <dgm:prSet/>
      <dgm:spPr/>
      <dgm:t>
        <a:bodyPr/>
        <a:lstStyle/>
        <a:p>
          <a:endParaRPr lang="hu-HU"/>
        </a:p>
      </dgm:t>
    </dgm:pt>
    <dgm:pt modelId="{5C133984-A79A-45EB-9CAF-52EF76269362}">
      <dgm:prSet phldrT="[Szöveg]" custT="1"/>
      <dgm:spPr/>
      <dgm:t>
        <a:bodyPr/>
        <a:lstStyle/>
        <a:p>
          <a:r>
            <a:rPr lang="hu-HU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Idői nyomás</a:t>
          </a:r>
          <a:endParaRPr lang="hu-H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03347-7681-4295-A161-E8DF72DC5DE5}" type="parTrans" cxnId="{608A7C37-D328-4648-81EE-6378DCD3B41F}">
      <dgm:prSet/>
      <dgm:spPr/>
      <dgm:t>
        <a:bodyPr/>
        <a:lstStyle/>
        <a:p>
          <a:endParaRPr lang="hu-HU"/>
        </a:p>
      </dgm:t>
    </dgm:pt>
    <dgm:pt modelId="{11742B7B-45D4-4688-86D9-54B44DC4E926}" type="sibTrans" cxnId="{608A7C37-D328-4648-81EE-6378DCD3B41F}">
      <dgm:prSet/>
      <dgm:spPr/>
      <dgm:t>
        <a:bodyPr/>
        <a:lstStyle/>
        <a:p>
          <a:endParaRPr lang="hu-HU"/>
        </a:p>
      </dgm:t>
    </dgm:pt>
    <dgm:pt modelId="{F0F8473B-67AC-4FC8-85E5-D924C07E43C9}">
      <dgm:prSet phldrT="[Szöveg]" custT="1"/>
      <dgm:spPr/>
      <dgm:t>
        <a:bodyPr/>
        <a:lstStyle/>
        <a:p>
          <a:r>
            <a:rPr lang="hu-HU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Felelősség</a:t>
          </a:r>
          <a:endParaRPr lang="hu-H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21ED9-529A-49A4-B763-0E2ED4125AC0}" type="parTrans" cxnId="{015C0A35-8331-4B33-8609-A10C24930A10}">
      <dgm:prSet/>
      <dgm:spPr/>
      <dgm:t>
        <a:bodyPr/>
        <a:lstStyle/>
        <a:p>
          <a:endParaRPr lang="hu-HU"/>
        </a:p>
      </dgm:t>
    </dgm:pt>
    <dgm:pt modelId="{27F67279-2A99-46F3-9F3C-E3F0AD2FB19D}" type="sibTrans" cxnId="{015C0A35-8331-4B33-8609-A10C24930A10}">
      <dgm:prSet/>
      <dgm:spPr/>
      <dgm:t>
        <a:bodyPr/>
        <a:lstStyle/>
        <a:p>
          <a:endParaRPr lang="hu-HU"/>
        </a:p>
      </dgm:t>
    </dgm:pt>
    <dgm:pt modelId="{1119DEA0-3B4A-449D-9FE6-A8B67F1A6C5C}">
      <dgm:prSet phldrT="[Szöveg]" custT="1"/>
      <dgm:spPr/>
      <dgm:t>
        <a:bodyPr/>
        <a:lstStyle/>
        <a:p>
          <a:r>
            <a:rPr lang="hu-HU" sz="2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Túlórák</a:t>
          </a:r>
          <a:endParaRPr lang="hu-H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7F652-99B2-40D7-9741-1794C211E55E}" type="parTrans" cxnId="{F6E45649-093D-42F2-BD98-A62EA1C0ADAC}">
      <dgm:prSet/>
      <dgm:spPr/>
      <dgm:t>
        <a:bodyPr/>
        <a:lstStyle/>
        <a:p>
          <a:endParaRPr lang="hu-HU"/>
        </a:p>
      </dgm:t>
    </dgm:pt>
    <dgm:pt modelId="{E21129A1-2250-4E55-903E-8ADE6A21BA7E}" type="sibTrans" cxnId="{F6E45649-093D-42F2-BD98-A62EA1C0ADAC}">
      <dgm:prSet/>
      <dgm:spPr/>
      <dgm:t>
        <a:bodyPr/>
        <a:lstStyle/>
        <a:p>
          <a:endParaRPr lang="hu-HU"/>
        </a:p>
      </dgm:t>
    </dgm:pt>
    <dgm:pt modelId="{30BDBB71-0353-4F41-8F23-B85FE39595D6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Karrier támogatása</a:t>
          </a:r>
          <a:endParaRPr lang="hu-H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7031F-B10F-4100-A18D-D9FF37AA2744}" type="parTrans" cxnId="{C2853ED7-D398-497D-AFB0-7600CB276C53}">
      <dgm:prSet/>
      <dgm:spPr/>
      <dgm:t>
        <a:bodyPr/>
        <a:lstStyle/>
        <a:p>
          <a:endParaRPr lang="hu-HU"/>
        </a:p>
      </dgm:t>
    </dgm:pt>
    <dgm:pt modelId="{7DD77F97-9FCF-4AA6-9FA6-A63616DAD2D7}" type="sibTrans" cxnId="{C2853ED7-D398-497D-AFB0-7600CB276C53}">
      <dgm:prSet/>
      <dgm:spPr/>
      <dgm:t>
        <a:bodyPr/>
        <a:lstStyle/>
        <a:p>
          <a:endParaRPr lang="hu-HU"/>
        </a:p>
      </dgm:t>
    </dgm:pt>
    <dgm:pt modelId="{0018B8B2-63D3-4DA6-92CA-79BDFF1F0380}">
      <dgm:prSet phldrT="[Szöveg]"/>
      <dgm:spPr/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Erőfeszítés</a:t>
          </a:r>
          <a:endParaRPr lang="hu-H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F5A83-73AF-4FBB-AC77-CBDE94FE61F4}" type="sibTrans" cxnId="{18EDFEA8-118F-456C-B1CA-FA05EA5660A8}">
      <dgm:prSet/>
      <dgm:spPr/>
      <dgm:t>
        <a:bodyPr/>
        <a:lstStyle/>
        <a:p>
          <a:endParaRPr lang="hu-HU"/>
        </a:p>
      </dgm:t>
    </dgm:pt>
    <dgm:pt modelId="{3ABEE67C-9E47-43DE-B8A1-0F3740961E8D}" type="parTrans" cxnId="{18EDFEA8-118F-456C-B1CA-FA05EA5660A8}">
      <dgm:prSet/>
      <dgm:spPr/>
      <dgm:t>
        <a:bodyPr/>
        <a:lstStyle/>
        <a:p>
          <a:endParaRPr lang="hu-HU"/>
        </a:p>
      </dgm:t>
    </dgm:pt>
    <dgm:pt modelId="{513798DF-30E5-476B-9C23-9C91E566C014}">
      <dgm:prSet phldrT="[Szöveg]"/>
      <dgm:spPr/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Jutalom</a:t>
          </a:r>
          <a:endParaRPr lang="hu-H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2E3BB-CEDC-41B6-89CC-86EB53AE81E7}" type="sibTrans" cxnId="{67DE567D-8754-437E-9AEE-19D8FF52126F}">
      <dgm:prSet/>
      <dgm:spPr/>
      <dgm:t>
        <a:bodyPr/>
        <a:lstStyle/>
        <a:p>
          <a:endParaRPr lang="hu-HU"/>
        </a:p>
      </dgm:t>
    </dgm:pt>
    <dgm:pt modelId="{3A0180E1-3A60-426E-81F2-76E3F4BA54B1}" type="parTrans" cxnId="{67DE567D-8754-437E-9AEE-19D8FF52126F}">
      <dgm:prSet/>
      <dgm:spPr/>
      <dgm:t>
        <a:bodyPr/>
        <a:lstStyle/>
        <a:p>
          <a:endParaRPr lang="hu-HU"/>
        </a:p>
      </dgm:t>
    </dgm:pt>
    <dgm:pt modelId="{B276D802-60D5-47F4-A205-C93740CD6210}" type="pres">
      <dgm:prSet presAssocID="{58640A19-8525-4956-84CD-14E287939DE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98BF25F-3F9F-4480-AE42-A884A1CA4B88}" type="pres">
      <dgm:prSet presAssocID="{58640A19-8525-4956-84CD-14E287939DE7}" presName="dummyMaxCanvas" presStyleCnt="0"/>
      <dgm:spPr/>
    </dgm:pt>
    <dgm:pt modelId="{09103A03-856C-41CA-9889-FDC7D56CAFC1}" type="pres">
      <dgm:prSet presAssocID="{58640A19-8525-4956-84CD-14E287939DE7}" presName="parentComposite" presStyleCnt="0"/>
      <dgm:spPr/>
    </dgm:pt>
    <dgm:pt modelId="{19AF48BA-647E-405C-97C7-E9B712626F77}" type="pres">
      <dgm:prSet presAssocID="{58640A19-8525-4956-84CD-14E287939DE7}" presName="parent1" presStyleLbl="alignAccFollowNode1" presStyleIdx="0" presStyleCnt="4" custLinFactNeighborX="2679" custLinFactNeighborY="59462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94555F6F-0F11-48DE-98D7-03191E552A44}" type="pres">
      <dgm:prSet presAssocID="{58640A19-8525-4956-84CD-14E287939DE7}" presName="parent2" presStyleLbl="alignAccFollowNode1" presStyleIdx="1" presStyleCnt="4" custLinFactNeighborX="6250" custLinFactNeighborY="16875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8580B80D-3A96-4A35-A893-37E9656BD763}" type="pres">
      <dgm:prSet presAssocID="{58640A19-8525-4956-84CD-14E287939DE7}" presName="childrenComposite" presStyleCnt="0"/>
      <dgm:spPr/>
    </dgm:pt>
    <dgm:pt modelId="{9D744B00-AB25-46DD-B222-98BA35A8BB3E}" type="pres">
      <dgm:prSet presAssocID="{58640A19-8525-4956-84CD-14E287939DE7}" presName="dummyMaxCanvas_ChildArea" presStyleCnt="0"/>
      <dgm:spPr/>
    </dgm:pt>
    <dgm:pt modelId="{7AF4822D-D6CA-4CD3-8A8F-E38926C270F5}" type="pres">
      <dgm:prSet presAssocID="{58640A19-8525-4956-84CD-14E287939DE7}" presName="fulcrum" presStyleLbl="alignAccFollowNode1" presStyleIdx="2" presStyleCnt="4"/>
      <dgm:spPr/>
    </dgm:pt>
    <dgm:pt modelId="{E8BA6F55-314C-4E86-9861-405935AFBB25}" type="pres">
      <dgm:prSet presAssocID="{58640A19-8525-4956-84CD-14E287939DE7}" presName="balance_34" presStyleLbl="alignAccFollowNode1" presStyleIdx="3" presStyleCnt="4">
        <dgm:presLayoutVars>
          <dgm:bulletEnabled val="1"/>
        </dgm:presLayoutVars>
      </dgm:prSet>
      <dgm:spPr/>
    </dgm:pt>
    <dgm:pt modelId="{B37C1CA9-0935-4531-A3DD-205695F139C3}" type="pres">
      <dgm:prSet presAssocID="{58640A19-8525-4956-84CD-14E287939DE7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1A1816-9E08-4AA8-B5F5-A623C20C7B60}" type="pres">
      <dgm:prSet presAssocID="{58640A19-8525-4956-84CD-14E287939DE7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EE8F95-36AD-44E6-B123-660E19642754}" type="pres">
      <dgm:prSet presAssocID="{58640A19-8525-4956-84CD-14E287939DE7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EF1E84-5B3B-45E4-B91F-3DEEA06384AD}" type="pres">
      <dgm:prSet presAssocID="{58640A19-8525-4956-84CD-14E287939DE7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FDD740-3F17-4206-9411-10D1C6CF2AA2}" type="pres">
      <dgm:prSet presAssocID="{58640A19-8525-4956-84CD-14E287939DE7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70FF7B-49E6-4110-B6C2-7529DCFD6F62}" type="pres">
      <dgm:prSet presAssocID="{58640A19-8525-4956-84CD-14E287939DE7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B2FEFEF-F091-4BD3-AB5D-F67C0768E001}" type="pres">
      <dgm:prSet presAssocID="{58640A19-8525-4956-84CD-14E287939DE7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ECA58F8-ED4A-4CDA-847B-B698F50BBC16}" type="presOf" srcId="{1119DEA0-3B4A-449D-9FE6-A8B67F1A6C5C}" destId="{02EF1E84-5B3B-45E4-B91F-3DEEA06384AD}" srcOrd="0" destOrd="0" presId="urn:microsoft.com/office/officeart/2005/8/layout/balance1"/>
    <dgm:cxn modelId="{015C0A35-8331-4B33-8609-A10C24930A10}" srcId="{0018B8B2-63D3-4DA6-92CA-79BDFF1F0380}" destId="{F0F8473B-67AC-4FC8-85E5-D924C07E43C9}" srcOrd="2" destOrd="0" parTransId="{6E121ED9-529A-49A4-B763-0E2ED4125AC0}" sibTransId="{27F67279-2A99-46F3-9F3C-E3F0AD2FB19D}"/>
    <dgm:cxn modelId="{F6E45649-093D-42F2-BD98-A62EA1C0ADAC}" srcId="{0018B8B2-63D3-4DA6-92CA-79BDFF1F0380}" destId="{1119DEA0-3B4A-449D-9FE6-A8B67F1A6C5C}" srcOrd="3" destOrd="0" parTransId="{36B7F652-99B2-40D7-9741-1794C211E55E}" sibTransId="{E21129A1-2250-4E55-903E-8ADE6A21BA7E}"/>
    <dgm:cxn modelId="{62188E4B-D6E2-49CD-9968-437EE00FCC7C}" type="presOf" srcId="{8A83A430-D19F-4B2D-96DE-6E8CBCDE0907}" destId="{B37C1CA9-0935-4531-A3DD-205695F139C3}" srcOrd="0" destOrd="0" presId="urn:microsoft.com/office/officeart/2005/8/layout/balance1"/>
    <dgm:cxn modelId="{34F48A76-FAF1-4E04-B376-40ECC4BF90B5}" srcId="{513798DF-30E5-476B-9C23-9C91E566C014}" destId="{00CE54E2-84F1-4662-AA49-060E877ACC94}" srcOrd="1" destOrd="0" parTransId="{7E91E616-D27B-434D-9B56-BB133BA0E76E}" sibTransId="{144560FC-E14C-42ED-8671-C050C583B4E9}"/>
    <dgm:cxn modelId="{5454C30C-86FF-4174-9683-F0756F8EC3BB}" type="presOf" srcId="{30BDBB71-0353-4F41-8F23-B85FE39595D6}" destId="{DB2FEFEF-F091-4BD3-AB5D-F67C0768E001}" srcOrd="0" destOrd="0" presId="urn:microsoft.com/office/officeart/2005/8/layout/balance1"/>
    <dgm:cxn modelId="{67DE567D-8754-437E-9AEE-19D8FF52126F}" srcId="{58640A19-8525-4956-84CD-14E287939DE7}" destId="{513798DF-30E5-476B-9C23-9C91E566C014}" srcOrd="0" destOrd="0" parTransId="{3A0180E1-3A60-426E-81F2-76E3F4BA54B1}" sibTransId="{DCA2E3BB-CEDC-41B6-89CC-86EB53AE81E7}"/>
    <dgm:cxn modelId="{C2853ED7-D398-497D-AFB0-7600CB276C53}" srcId="{513798DF-30E5-476B-9C23-9C91E566C014}" destId="{30BDBB71-0353-4F41-8F23-B85FE39595D6}" srcOrd="2" destOrd="0" parTransId="{DA07031F-B10F-4100-A18D-D9FF37AA2744}" sibTransId="{7DD77F97-9FCF-4AA6-9FA6-A63616DAD2D7}"/>
    <dgm:cxn modelId="{E0F1AF25-1AA5-478F-B762-329EE9F572E8}" srcId="{0018B8B2-63D3-4DA6-92CA-79BDFF1F0380}" destId="{8A83A430-D19F-4B2D-96DE-6E8CBCDE0907}" srcOrd="0" destOrd="0" parTransId="{151E62A2-A686-4C0E-BC13-04A07AAC58A2}" sibTransId="{ABE003C1-81B4-463A-A97A-89A24A28806B}"/>
    <dgm:cxn modelId="{65B09B30-83D1-448E-8228-EB88B36D0161}" srcId="{513798DF-30E5-476B-9C23-9C91E566C014}" destId="{409707E5-E181-4947-826B-4FF886E922DD}" srcOrd="0" destOrd="0" parTransId="{5C2EB6C7-F17F-4609-B79D-1BBB5AC48381}" sibTransId="{9CB36C29-9C36-4D50-B6AC-C673F5C4F7A0}"/>
    <dgm:cxn modelId="{608A7C37-D328-4648-81EE-6378DCD3B41F}" srcId="{0018B8B2-63D3-4DA6-92CA-79BDFF1F0380}" destId="{5C133984-A79A-45EB-9CAF-52EF76269362}" srcOrd="1" destOrd="0" parTransId="{4C303347-7681-4295-A161-E8DF72DC5DE5}" sibTransId="{11742B7B-45D4-4688-86D9-54B44DC4E926}"/>
    <dgm:cxn modelId="{5132E1EB-4420-4F10-B4A2-A979539426B6}" type="presOf" srcId="{58640A19-8525-4956-84CD-14E287939DE7}" destId="{B276D802-60D5-47F4-A205-C93740CD6210}" srcOrd="0" destOrd="0" presId="urn:microsoft.com/office/officeart/2005/8/layout/balance1"/>
    <dgm:cxn modelId="{5987A230-8F98-443C-8AE5-6D607CAA0EAD}" type="presOf" srcId="{0018B8B2-63D3-4DA6-92CA-79BDFF1F0380}" destId="{94555F6F-0F11-48DE-98D7-03191E552A44}" srcOrd="0" destOrd="0" presId="urn:microsoft.com/office/officeart/2005/8/layout/balance1"/>
    <dgm:cxn modelId="{CC8BC9AD-04BF-4ED1-8112-92AE042F9915}" type="presOf" srcId="{F0F8473B-67AC-4FC8-85E5-D924C07E43C9}" destId="{70EE8F95-36AD-44E6-B123-660E19642754}" srcOrd="0" destOrd="0" presId="urn:microsoft.com/office/officeart/2005/8/layout/balance1"/>
    <dgm:cxn modelId="{18EDFEA8-118F-456C-B1CA-FA05EA5660A8}" srcId="{58640A19-8525-4956-84CD-14E287939DE7}" destId="{0018B8B2-63D3-4DA6-92CA-79BDFF1F0380}" srcOrd="1" destOrd="0" parTransId="{3ABEE67C-9E47-43DE-B8A1-0F3740961E8D}" sibTransId="{2AAF5A83-73AF-4FBB-AC77-CBDE94FE61F4}"/>
    <dgm:cxn modelId="{37DDE832-3829-43AD-9F5F-2D738317F78B}" type="presOf" srcId="{513798DF-30E5-476B-9C23-9C91E566C014}" destId="{19AF48BA-647E-405C-97C7-E9B712626F77}" srcOrd="0" destOrd="0" presId="urn:microsoft.com/office/officeart/2005/8/layout/balance1"/>
    <dgm:cxn modelId="{3E7B1853-7941-40A7-A73F-288ACB5A725F}" type="presOf" srcId="{5C133984-A79A-45EB-9CAF-52EF76269362}" destId="{D41A1816-9E08-4AA8-B5F5-A623C20C7B60}" srcOrd="0" destOrd="0" presId="urn:microsoft.com/office/officeart/2005/8/layout/balance1"/>
    <dgm:cxn modelId="{308E426E-3986-410C-8D76-9FD9A83938A2}" type="presOf" srcId="{00CE54E2-84F1-4662-AA49-060E877ACC94}" destId="{5570FF7B-49E6-4110-B6C2-7529DCFD6F62}" srcOrd="0" destOrd="0" presId="urn:microsoft.com/office/officeart/2005/8/layout/balance1"/>
    <dgm:cxn modelId="{B223D110-BED2-4786-9609-BC774C55C5DB}" type="presOf" srcId="{409707E5-E181-4947-826B-4FF886E922DD}" destId="{83FDD740-3F17-4206-9411-10D1C6CF2AA2}" srcOrd="0" destOrd="0" presId="urn:microsoft.com/office/officeart/2005/8/layout/balance1"/>
    <dgm:cxn modelId="{B785FCCB-213F-41CB-911F-E58C4F0628E4}" type="presParOf" srcId="{B276D802-60D5-47F4-A205-C93740CD6210}" destId="{798BF25F-3F9F-4480-AE42-A884A1CA4B88}" srcOrd="0" destOrd="0" presId="urn:microsoft.com/office/officeart/2005/8/layout/balance1"/>
    <dgm:cxn modelId="{CA5A5C21-3A4B-4F17-8D84-4D482572E88E}" type="presParOf" srcId="{B276D802-60D5-47F4-A205-C93740CD6210}" destId="{09103A03-856C-41CA-9889-FDC7D56CAFC1}" srcOrd="1" destOrd="0" presId="urn:microsoft.com/office/officeart/2005/8/layout/balance1"/>
    <dgm:cxn modelId="{23DDBA0A-FB14-46A2-BFA2-547EA7C1DD6A}" type="presParOf" srcId="{09103A03-856C-41CA-9889-FDC7D56CAFC1}" destId="{19AF48BA-647E-405C-97C7-E9B712626F77}" srcOrd="0" destOrd="0" presId="urn:microsoft.com/office/officeart/2005/8/layout/balance1"/>
    <dgm:cxn modelId="{8AF71EA2-F342-401B-83DA-688E178E8A4F}" type="presParOf" srcId="{09103A03-856C-41CA-9889-FDC7D56CAFC1}" destId="{94555F6F-0F11-48DE-98D7-03191E552A44}" srcOrd="1" destOrd="0" presId="urn:microsoft.com/office/officeart/2005/8/layout/balance1"/>
    <dgm:cxn modelId="{D7BD6D9F-F5B4-425D-92AF-39B3933EF196}" type="presParOf" srcId="{B276D802-60D5-47F4-A205-C93740CD6210}" destId="{8580B80D-3A96-4A35-A893-37E9656BD763}" srcOrd="2" destOrd="0" presId="urn:microsoft.com/office/officeart/2005/8/layout/balance1"/>
    <dgm:cxn modelId="{9D8979DA-4FD7-4D29-B308-21845EFB0674}" type="presParOf" srcId="{8580B80D-3A96-4A35-A893-37E9656BD763}" destId="{9D744B00-AB25-46DD-B222-98BA35A8BB3E}" srcOrd="0" destOrd="0" presId="urn:microsoft.com/office/officeart/2005/8/layout/balance1"/>
    <dgm:cxn modelId="{8DDAA1D3-F357-4CB1-8814-2AC43EC9F0FE}" type="presParOf" srcId="{8580B80D-3A96-4A35-A893-37E9656BD763}" destId="{7AF4822D-D6CA-4CD3-8A8F-E38926C270F5}" srcOrd="1" destOrd="0" presId="urn:microsoft.com/office/officeart/2005/8/layout/balance1"/>
    <dgm:cxn modelId="{28455453-411A-43D1-9B74-970B7129A746}" type="presParOf" srcId="{8580B80D-3A96-4A35-A893-37E9656BD763}" destId="{E8BA6F55-314C-4E86-9861-405935AFBB25}" srcOrd="2" destOrd="0" presId="urn:microsoft.com/office/officeart/2005/8/layout/balance1"/>
    <dgm:cxn modelId="{67485769-5341-45F9-A0E3-AF49AEA5D3DC}" type="presParOf" srcId="{8580B80D-3A96-4A35-A893-37E9656BD763}" destId="{B37C1CA9-0935-4531-A3DD-205695F139C3}" srcOrd="3" destOrd="0" presId="urn:microsoft.com/office/officeart/2005/8/layout/balance1"/>
    <dgm:cxn modelId="{12F9A65C-4974-42B2-B6D0-963FCCCF8D13}" type="presParOf" srcId="{8580B80D-3A96-4A35-A893-37E9656BD763}" destId="{D41A1816-9E08-4AA8-B5F5-A623C20C7B60}" srcOrd="4" destOrd="0" presId="urn:microsoft.com/office/officeart/2005/8/layout/balance1"/>
    <dgm:cxn modelId="{B97D4B1D-E2FC-4954-984F-282BB485B645}" type="presParOf" srcId="{8580B80D-3A96-4A35-A893-37E9656BD763}" destId="{70EE8F95-36AD-44E6-B123-660E19642754}" srcOrd="5" destOrd="0" presId="urn:microsoft.com/office/officeart/2005/8/layout/balance1"/>
    <dgm:cxn modelId="{A9F3DCE2-ECE8-4343-9B44-9790F7DCA1F8}" type="presParOf" srcId="{8580B80D-3A96-4A35-A893-37E9656BD763}" destId="{02EF1E84-5B3B-45E4-B91F-3DEEA06384AD}" srcOrd="6" destOrd="0" presId="urn:microsoft.com/office/officeart/2005/8/layout/balance1"/>
    <dgm:cxn modelId="{5DEA53CB-DD60-4BBC-8668-DDBACC800109}" type="presParOf" srcId="{8580B80D-3A96-4A35-A893-37E9656BD763}" destId="{83FDD740-3F17-4206-9411-10D1C6CF2AA2}" srcOrd="7" destOrd="0" presId="urn:microsoft.com/office/officeart/2005/8/layout/balance1"/>
    <dgm:cxn modelId="{F2A1DD4F-5231-42EB-AFB4-46DA25B40241}" type="presParOf" srcId="{8580B80D-3A96-4A35-A893-37E9656BD763}" destId="{5570FF7B-49E6-4110-B6C2-7529DCFD6F62}" srcOrd="8" destOrd="0" presId="urn:microsoft.com/office/officeart/2005/8/layout/balance1"/>
    <dgm:cxn modelId="{2C017382-45D2-4AEF-8F65-65695340DB96}" type="presParOf" srcId="{8580B80D-3A96-4A35-A893-37E9656BD763}" destId="{DB2FEFEF-F091-4BD3-AB5D-F67C0768E001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9AC0F-19AA-471F-99C5-56C801E039B8}" type="doc">
      <dgm:prSet loTypeId="urn:microsoft.com/office/officeart/2005/8/layout/chart3" loCatId="relationship" qsTypeId="urn:microsoft.com/office/officeart/2005/8/quickstyle/simple5" qsCatId="simple" csTypeId="urn:microsoft.com/office/officeart/2005/8/colors/colorful1" csCatId="colorful" phldr="1"/>
      <dgm:spPr/>
    </dgm:pt>
    <dgm:pt modelId="{9C6AE851-1058-4FF8-B182-AF6F8301A290}">
      <dgm:prSet phldrT="[Szöveg]" custT="1"/>
      <dgm:spPr/>
      <dgm:t>
        <a:bodyPr/>
        <a:lstStyle/>
        <a:p>
          <a:r>
            <a:rPr lang="hu-HU" sz="2000" smtClean="0"/>
            <a:t>öröm</a:t>
          </a:r>
          <a:endParaRPr lang="hu-HU" sz="2000" dirty="0"/>
        </a:p>
      </dgm:t>
    </dgm:pt>
    <dgm:pt modelId="{BED50356-A58B-4147-8D7D-170A7230CBD3}" type="parTrans" cxnId="{41FC3B8D-1C10-4C7C-9633-49307860E3AA}">
      <dgm:prSet/>
      <dgm:spPr/>
      <dgm:t>
        <a:bodyPr/>
        <a:lstStyle/>
        <a:p>
          <a:endParaRPr lang="hu-HU"/>
        </a:p>
      </dgm:t>
    </dgm:pt>
    <dgm:pt modelId="{F68C60C4-A862-452D-86AE-ECD8E88245EF}" type="sibTrans" cxnId="{41FC3B8D-1C10-4C7C-9633-49307860E3AA}">
      <dgm:prSet/>
      <dgm:spPr/>
      <dgm:t>
        <a:bodyPr/>
        <a:lstStyle/>
        <a:p>
          <a:endParaRPr lang="hu-HU"/>
        </a:p>
      </dgm:t>
    </dgm:pt>
    <dgm:pt modelId="{2FEE2FEA-7AA0-44F4-A590-F82D4B19EA2A}">
      <dgm:prSet phldrT="[Szöveg]" custT="1"/>
      <dgm:spPr/>
      <dgm:t>
        <a:bodyPr/>
        <a:lstStyle/>
        <a:p>
          <a:r>
            <a:rPr lang="hu-HU" sz="2000" smtClean="0"/>
            <a:t>düh</a:t>
          </a:r>
          <a:endParaRPr lang="hu-HU" sz="2000" dirty="0"/>
        </a:p>
      </dgm:t>
    </dgm:pt>
    <dgm:pt modelId="{DFC89549-2DB6-4063-AA53-2904A471F14B}" type="parTrans" cxnId="{2153F16F-3ABB-4225-81E2-BF09B097683A}">
      <dgm:prSet/>
      <dgm:spPr/>
      <dgm:t>
        <a:bodyPr/>
        <a:lstStyle/>
        <a:p>
          <a:endParaRPr lang="hu-HU"/>
        </a:p>
      </dgm:t>
    </dgm:pt>
    <dgm:pt modelId="{70D7D64F-2D94-4385-866F-3D7EF985AF1D}" type="sibTrans" cxnId="{2153F16F-3ABB-4225-81E2-BF09B097683A}">
      <dgm:prSet/>
      <dgm:spPr/>
      <dgm:t>
        <a:bodyPr/>
        <a:lstStyle/>
        <a:p>
          <a:endParaRPr lang="hu-HU"/>
        </a:p>
      </dgm:t>
    </dgm:pt>
    <dgm:pt modelId="{4756EF31-EC4E-4466-AED0-0A6FB083EA1B}">
      <dgm:prSet phldrT="[Szöveg]" custT="1"/>
      <dgm:spPr/>
      <dgm:t>
        <a:bodyPr/>
        <a:lstStyle/>
        <a:p>
          <a:r>
            <a:rPr lang="hu-HU" sz="2000" smtClean="0"/>
            <a:t>aggodalom</a:t>
          </a:r>
          <a:endParaRPr lang="hu-HU" sz="2000" dirty="0"/>
        </a:p>
      </dgm:t>
    </dgm:pt>
    <dgm:pt modelId="{F43FFAF8-3DDF-4B87-85AF-4AA8C0410DBE}" type="parTrans" cxnId="{ACD84E66-BB06-4B54-91A8-E7491F1025B9}">
      <dgm:prSet/>
      <dgm:spPr/>
      <dgm:t>
        <a:bodyPr/>
        <a:lstStyle/>
        <a:p>
          <a:endParaRPr lang="hu-HU"/>
        </a:p>
      </dgm:t>
    </dgm:pt>
    <dgm:pt modelId="{064F0631-5134-4FB6-8954-67D593397724}" type="sibTrans" cxnId="{ACD84E66-BB06-4B54-91A8-E7491F1025B9}">
      <dgm:prSet/>
      <dgm:spPr/>
      <dgm:t>
        <a:bodyPr/>
        <a:lstStyle/>
        <a:p>
          <a:endParaRPr lang="hu-HU"/>
        </a:p>
      </dgm:t>
    </dgm:pt>
    <dgm:pt modelId="{17412024-170E-4D60-9F1C-2E0926E0C63E}">
      <dgm:prSet phldrT="[Szöveg]" custT="1"/>
      <dgm:spPr/>
      <dgm:t>
        <a:bodyPr/>
        <a:lstStyle/>
        <a:p>
          <a:r>
            <a:rPr lang="hu-HU" sz="2000" smtClean="0"/>
            <a:t>magány</a:t>
          </a:r>
          <a:endParaRPr lang="hu-HU" sz="2000" dirty="0"/>
        </a:p>
      </dgm:t>
    </dgm:pt>
    <dgm:pt modelId="{E8C752CE-CDEF-4E48-8D21-E1D84A5F4BFE}" type="parTrans" cxnId="{AEA2AB02-C845-451C-816F-60BB9EC8DD06}">
      <dgm:prSet/>
      <dgm:spPr/>
      <dgm:t>
        <a:bodyPr/>
        <a:lstStyle/>
        <a:p>
          <a:endParaRPr lang="hu-HU"/>
        </a:p>
      </dgm:t>
    </dgm:pt>
    <dgm:pt modelId="{F7DA403B-6906-4B40-A10C-AA20AB341DC4}" type="sibTrans" cxnId="{AEA2AB02-C845-451C-816F-60BB9EC8DD06}">
      <dgm:prSet/>
      <dgm:spPr/>
      <dgm:t>
        <a:bodyPr/>
        <a:lstStyle/>
        <a:p>
          <a:endParaRPr lang="hu-HU"/>
        </a:p>
      </dgm:t>
    </dgm:pt>
    <dgm:pt modelId="{9D0A378F-EA20-4BBD-8C0C-E7B164C7CCA6}">
      <dgm:prSet phldrT="[Szöveg]" custT="1"/>
      <dgm:spPr/>
      <dgm:t>
        <a:bodyPr/>
        <a:lstStyle/>
        <a:p>
          <a:r>
            <a:rPr lang="hu-HU" sz="2000" dirty="0" smtClean="0"/>
            <a:t>félelem</a:t>
          </a:r>
          <a:endParaRPr lang="hu-HU" sz="2000" dirty="0"/>
        </a:p>
      </dgm:t>
    </dgm:pt>
    <dgm:pt modelId="{5654BBF9-8B3C-46F1-95C0-90A76DB21B69}" type="parTrans" cxnId="{07F7AE40-6EDC-4419-BD3E-4B51C5CDE4A4}">
      <dgm:prSet/>
      <dgm:spPr/>
      <dgm:t>
        <a:bodyPr/>
        <a:lstStyle/>
        <a:p>
          <a:endParaRPr lang="hu-HU"/>
        </a:p>
      </dgm:t>
    </dgm:pt>
    <dgm:pt modelId="{64B8FC8F-9E27-49AE-BE23-49AB5D7F1465}" type="sibTrans" cxnId="{07F7AE40-6EDC-4419-BD3E-4B51C5CDE4A4}">
      <dgm:prSet/>
      <dgm:spPr/>
      <dgm:t>
        <a:bodyPr/>
        <a:lstStyle/>
        <a:p>
          <a:endParaRPr lang="hu-HU"/>
        </a:p>
      </dgm:t>
    </dgm:pt>
    <dgm:pt modelId="{60F11B9A-DB7F-498F-A8D9-733CBB79562A}" type="pres">
      <dgm:prSet presAssocID="{3729AC0F-19AA-471F-99C5-56C801E039B8}" presName="compositeShape" presStyleCnt="0">
        <dgm:presLayoutVars>
          <dgm:chMax val="7"/>
          <dgm:dir/>
          <dgm:resizeHandles val="exact"/>
        </dgm:presLayoutVars>
      </dgm:prSet>
      <dgm:spPr/>
    </dgm:pt>
    <dgm:pt modelId="{E46F128F-D8F7-42E9-91A4-0F8BC2051F1F}" type="pres">
      <dgm:prSet presAssocID="{3729AC0F-19AA-471F-99C5-56C801E039B8}" presName="wedge1" presStyleLbl="node1" presStyleIdx="0" presStyleCnt="5" custLinFactNeighborX="-3450" custLinFactNeighborY="5073"/>
      <dgm:spPr/>
      <dgm:t>
        <a:bodyPr/>
        <a:lstStyle/>
        <a:p>
          <a:endParaRPr lang="hu-HU"/>
        </a:p>
      </dgm:t>
    </dgm:pt>
    <dgm:pt modelId="{25005999-83B0-4849-B25C-4632BE64BDC0}" type="pres">
      <dgm:prSet presAssocID="{3729AC0F-19AA-471F-99C5-56C801E039B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617239F-98F2-4684-95E4-318348F4A771}" type="pres">
      <dgm:prSet presAssocID="{3729AC0F-19AA-471F-99C5-56C801E039B8}" presName="wedge2" presStyleLbl="node1" presStyleIdx="1" presStyleCnt="5"/>
      <dgm:spPr/>
      <dgm:t>
        <a:bodyPr/>
        <a:lstStyle/>
        <a:p>
          <a:endParaRPr lang="hu-HU"/>
        </a:p>
      </dgm:t>
    </dgm:pt>
    <dgm:pt modelId="{5CD4691E-12EA-4C4C-BC30-245D3B80F710}" type="pres">
      <dgm:prSet presAssocID="{3729AC0F-19AA-471F-99C5-56C801E039B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3BB2E7-9CF7-4E21-B55F-0C7E1C60FA36}" type="pres">
      <dgm:prSet presAssocID="{3729AC0F-19AA-471F-99C5-56C801E039B8}" presName="wedge3" presStyleLbl="node1" presStyleIdx="2" presStyleCnt="5"/>
      <dgm:spPr/>
      <dgm:t>
        <a:bodyPr/>
        <a:lstStyle/>
        <a:p>
          <a:endParaRPr lang="hu-HU"/>
        </a:p>
      </dgm:t>
    </dgm:pt>
    <dgm:pt modelId="{C57C3EC6-DDBF-403D-AA25-4938D0EF81B9}" type="pres">
      <dgm:prSet presAssocID="{3729AC0F-19AA-471F-99C5-56C801E039B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2A7B14-73EF-44EC-ACAE-C3B325A8CBC7}" type="pres">
      <dgm:prSet presAssocID="{3729AC0F-19AA-471F-99C5-56C801E039B8}" presName="wedge4" presStyleLbl="node1" presStyleIdx="3" presStyleCnt="5"/>
      <dgm:spPr/>
      <dgm:t>
        <a:bodyPr/>
        <a:lstStyle/>
        <a:p>
          <a:endParaRPr lang="hu-HU"/>
        </a:p>
      </dgm:t>
    </dgm:pt>
    <dgm:pt modelId="{90AC7965-5376-4187-8B8D-13AAA6812E7C}" type="pres">
      <dgm:prSet presAssocID="{3729AC0F-19AA-471F-99C5-56C801E039B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60E7BE-2020-46FE-B145-8A361BFEF55D}" type="pres">
      <dgm:prSet presAssocID="{3729AC0F-19AA-471F-99C5-56C801E039B8}" presName="wedge5" presStyleLbl="node1" presStyleIdx="4" presStyleCnt="5"/>
      <dgm:spPr/>
      <dgm:t>
        <a:bodyPr/>
        <a:lstStyle/>
        <a:p>
          <a:endParaRPr lang="hu-HU"/>
        </a:p>
      </dgm:t>
    </dgm:pt>
    <dgm:pt modelId="{14F5E0E1-EA59-48CB-8212-0E66CBCCC358}" type="pres">
      <dgm:prSet presAssocID="{3729AC0F-19AA-471F-99C5-56C801E039B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ED89D24-7D1C-4A5A-8E30-0FA7CF24B125}" type="presOf" srcId="{4756EF31-EC4E-4466-AED0-0A6FB083EA1B}" destId="{F63BB2E7-9CF7-4E21-B55F-0C7E1C60FA36}" srcOrd="0" destOrd="0" presId="urn:microsoft.com/office/officeart/2005/8/layout/chart3"/>
    <dgm:cxn modelId="{07F7AE40-6EDC-4419-BD3E-4B51C5CDE4A4}" srcId="{3729AC0F-19AA-471F-99C5-56C801E039B8}" destId="{9D0A378F-EA20-4BBD-8C0C-E7B164C7CCA6}" srcOrd="4" destOrd="0" parTransId="{5654BBF9-8B3C-46F1-95C0-90A76DB21B69}" sibTransId="{64B8FC8F-9E27-49AE-BE23-49AB5D7F1465}"/>
    <dgm:cxn modelId="{8A134E45-DB59-42F1-8B11-C608E0D9DC89}" type="presOf" srcId="{3729AC0F-19AA-471F-99C5-56C801E039B8}" destId="{60F11B9A-DB7F-498F-A8D9-733CBB79562A}" srcOrd="0" destOrd="0" presId="urn:microsoft.com/office/officeart/2005/8/layout/chart3"/>
    <dgm:cxn modelId="{2CD63E69-8301-489D-8C6B-8FD1025298A9}" type="presOf" srcId="{2FEE2FEA-7AA0-44F4-A590-F82D4B19EA2A}" destId="{5CD4691E-12EA-4C4C-BC30-245D3B80F710}" srcOrd="1" destOrd="0" presId="urn:microsoft.com/office/officeart/2005/8/layout/chart3"/>
    <dgm:cxn modelId="{291619DA-4460-4EF9-96FB-728EFF419C10}" type="presOf" srcId="{9D0A378F-EA20-4BBD-8C0C-E7B164C7CCA6}" destId="{1860E7BE-2020-46FE-B145-8A361BFEF55D}" srcOrd="0" destOrd="0" presId="urn:microsoft.com/office/officeart/2005/8/layout/chart3"/>
    <dgm:cxn modelId="{53BD91D4-0FFA-4538-9D2E-B166AE6B12A3}" type="presOf" srcId="{17412024-170E-4D60-9F1C-2E0926E0C63E}" destId="{90AC7965-5376-4187-8B8D-13AAA6812E7C}" srcOrd="1" destOrd="0" presId="urn:microsoft.com/office/officeart/2005/8/layout/chart3"/>
    <dgm:cxn modelId="{B6693702-382A-447C-B70F-15826B3FE749}" type="presOf" srcId="{9C6AE851-1058-4FF8-B182-AF6F8301A290}" destId="{25005999-83B0-4849-B25C-4632BE64BDC0}" srcOrd="1" destOrd="0" presId="urn:microsoft.com/office/officeart/2005/8/layout/chart3"/>
    <dgm:cxn modelId="{33058272-0B5B-4294-86B4-07E478634A3A}" type="presOf" srcId="{2FEE2FEA-7AA0-44F4-A590-F82D4B19EA2A}" destId="{8617239F-98F2-4684-95E4-318348F4A771}" srcOrd="0" destOrd="0" presId="urn:microsoft.com/office/officeart/2005/8/layout/chart3"/>
    <dgm:cxn modelId="{4909FFB8-E0B6-451B-9043-17C9EC1D1C65}" type="presOf" srcId="{9C6AE851-1058-4FF8-B182-AF6F8301A290}" destId="{E46F128F-D8F7-42E9-91A4-0F8BC2051F1F}" srcOrd="0" destOrd="0" presId="urn:microsoft.com/office/officeart/2005/8/layout/chart3"/>
    <dgm:cxn modelId="{35FEAED8-634B-4CC8-955B-C2174DCA5C31}" type="presOf" srcId="{17412024-170E-4D60-9F1C-2E0926E0C63E}" destId="{E42A7B14-73EF-44EC-ACAE-C3B325A8CBC7}" srcOrd="0" destOrd="0" presId="urn:microsoft.com/office/officeart/2005/8/layout/chart3"/>
    <dgm:cxn modelId="{C181717C-18FE-4CDC-966E-9DDCBBE9542A}" type="presOf" srcId="{9D0A378F-EA20-4BBD-8C0C-E7B164C7CCA6}" destId="{14F5E0E1-EA59-48CB-8212-0E66CBCCC358}" srcOrd="1" destOrd="0" presId="urn:microsoft.com/office/officeart/2005/8/layout/chart3"/>
    <dgm:cxn modelId="{E3510879-6D73-4E31-91D0-59022BD29F93}" type="presOf" srcId="{4756EF31-EC4E-4466-AED0-0A6FB083EA1B}" destId="{C57C3EC6-DDBF-403D-AA25-4938D0EF81B9}" srcOrd="1" destOrd="0" presId="urn:microsoft.com/office/officeart/2005/8/layout/chart3"/>
    <dgm:cxn modelId="{AEA2AB02-C845-451C-816F-60BB9EC8DD06}" srcId="{3729AC0F-19AA-471F-99C5-56C801E039B8}" destId="{17412024-170E-4D60-9F1C-2E0926E0C63E}" srcOrd="3" destOrd="0" parTransId="{E8C752CE-CDEF-4E48-8D21-E1D84A5F4BFE}" sibTransId="{F7DA403B-6906-4B40-A10C-AA20AB341DC4}"/>
    <dgm:cxn modelId="{ACD84E66-BB06-4B54-91A8-E7491F1025B9}" srcId="{3729AC0F-19AA-471F-99C5-56C801E039B8}" destId="{4756EF31-EC4E-4466-AED0-0A6FB083EA1B}" srcOrd="2" destOrd="0" parTransId="{F43FFAF8-3DDF-4B87-85AF-4AA8C0410DBE}" sibTransId="{064F0631-5134-4FB6-8954-67D593397724}"/>
    <dgm:cxn modelId="{41FC3B8D-1C10-4C7C-9633-49307860E3AA}" srcId="{3729AC0F-19AA-471F-99C5-56C801E039B8}" destId="{9C6AE851-1058-4FF8-B182-AF6F8301A290}" srcOrd="0" destOrd="0" parTransId="{BED50356-A58B-4147-8D7D-170A7230CBD3}" sibTransId="{F68C60C4-A862-452D-86AE-ECD8E88245EF}"/>
    <dgm:cxn modelId="{2153F16F-3ABB-4225-81E2-BF09B097683A}" srcId="{3729AC0F-19AA-471F-99C5-56C801E039B8}" destId="{2FEE2FEA-7AA0-44F4-A590-F82D4B19EA2A}" srcOrd="1" destOrd="0" parTransId="{DFC89549-2DB6-4063-AA53-2904A471F14B}" sibTransId="{70D7D64F-2D94-4385-866F-3D7EF985AF1D}"/>
    <dgm:cxn modelId="{35B6931C-70A8-4457-978D-A6D0F87C8453}" type="presParOf" srcId="{60F11B9A-DB7F-498F-A8D9-733CBB79562A}" destId="{E46F128F-D8F7-42E9-91A4-0F8BC2051F1F}" srcOrd="0" destOrd="0" presId="urn:microsoft.com/office/officeart/2005/8/layout/chart3"/>
    <dgm:cxn modelId="{29FD78A9-1CD1-4F23-8FA1-DA40248DFAB9}" type="presParOf" srcId="{60F11B9A-DB7F-498F-A8D9-733CBB79562A}" destId="{25005999-83B0-4849-B25C-4632BE64BDC0}" srcOrd="1" destOrd="0" presId="urn:microsoft.com/office/officeart/2005/8/layout/chart3"/>
    <dgm:cxn modelId="{FC9DF5B3-99BB-4A31-B91C-667474D839A5}" type="presParOf" srcId="{60F11B9A-DB7F-498F-A8D9-733CBB79562A}" destId="{8617239F-98F2-4684-95E4-318348F4A771}" srcOrd="2" destOrd="0" presId="urn:microsoft.com/office/officeart/2005/8/layout/chart3"/>
    <dgm:cxn modelId="{2BD3475A-2912-4285-8B4A-C31656483FBB}" type="presParOf" srcId="{60F11B9A-DB7F-498F-A8D9-733CBB79562A}" destId="{5CD4691E-12EA-4C4C-BC30-245D3B80F710}" srcOrd="3" destOrd="0" presId="urn:microsoft.com/office/officeart/2005/8/layout/chart3"/>
    <dgm:cxn modelId="{BBB60282-86EC-4C4A-99AA-08C58A3535AD}" type="presParOf" srcId="{60F11B9A-DB7F-498F-A8D9-733CBB79562A}" destId="{F63BB2E7-9CF7-4E21-B55F-0C7E1C60FA36}" srcOrd="4" destOrd="0" presId="urn:microsoft.com/office/officeart/2005/8/layout/chart3"/>
    <dgm:cxn modelId="{8C8873BD-0F7C-43AD-9589-3058370118E6}" type="presParOf" srcId="{60F11B9A-DB7F-498F-A8D9-733CBB79562A}" destId="{C57C3EC6-DDBF-403D-AA25-4938D0EF81B9}" srcOrd="5" destOrd="0" presId="urn:microsoft.com/office/officeart/2005/8/layout/chart3"/>
    <dgm:cxn modelId="{337491CA-0B1F-4B61-8E4D-384CA65A12D7}" type="presParOf" srcId="{60F11B9A-DB7F-498F-A8D9-733CBB79562A}" destId="{E42A7B14-73EF-44EC-ACAE-C3B325A8CBC7}" srcOrd="6" destOrd="0" presId="urn:microsoft.com/office/officeart/2005/8/layout/chart3"/>
    <dgm:cxn modelId="{5AAE25B7-8C84-465C-AA8F-5FBA32EF4F3D}" type="presParOf" srcId="{60F11B9A-DB7F-498F-A8D9-733CBB79562A}" destId="{90AC7965-5376-4187-8B8D-13AAA6812E7C}" srcOrd="7" destOrd="0" presId="urn:microsoft.com/office/officeart/2005/8/layout/chart3"/>
    <dgm:cxn modelId="{08E8D39A-B0E6-4D07-94F2-21FC62FB3847}" type="presParOf" srcId="{60F11B9A-DB7F-498F-A8D9-733CBB79562A}" destId="{1860E7BE-2020-46FE-B145-8A361BFEF55D}" srcOrd="8" destOrd="0" presId="urn:microsoft.com/office/officeart/2005/8/layout/chart3"/>
    <dgm:cxn modelId="{21656DE5-6081-4EDC-B9E2-A0E27D1773F4}" type="presParOf" srcId="{60F11B9A-DB7F-498F-A8D9-733CBB79562A}" destId="{14F5E0E1-EA59-48CB-8212-0E66CBCCC358}" srcOrd="9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39C94-1F56-4B28-85F2-186FD603B0D7}">
      <dsp:nvSpPr>
        <dsp:cNvPr id="0" name=""/>
        <dsp:cNvSpPr/>
      </dsp:nvSpPr>
      <dsp:spPr>
        <a:xfrm>
          <a:off x="2868790" y="2898471"/>
          <a:ext cx="2194560" cy="21945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Egészség</a:t>
          </a:r>
          <a:endParaRPr lang="hu-H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0176" y="3219857"/>
        <a:ext cx="1551788" cy="1551788"/>
      </dsp:txXfrm>
    </dsp:sp>
    <dsp:sp modelId="{E0C38465-4799-4408-BE4F-1D56E5B8DF0A}">
      <dsp:nvSpPr>
        <dsp:cNvPr id="0" name=""/>
        <dsp:cNvSpPr/>
      </dsp:nvSpPr>
      <dsp:spPr>
        <a:xfrm rot="11701262">
          <a:off x="913080" y="3121140"/>
          <a:ext cx="1918149" cy="6254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689A7F-975B-47DE-995B-A5B4E2FAD757}">
      <dsp:nvSpPr>
        <dsp:cNvPr id="0" name=""/>
        <dsp:cNvSpPr/>
      </dsp:nvSpPr>
      <dsp:spPr>
        <a:xfrm>
          <a:off x="-96564" y="2351365"/>
          <a:ext cx="2084832" cy="1667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Fizikai veszélyek</a:t>
          </a:r>
          <a:endParaRPr lang="hu-H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47714" y="2400215"/>
        <a:ext cx="1987132" cy="1570165"/>
      </dsp:txXfrm>
    </dsp:sp>
    <dsp:sp modelId="{02A94683-A2D2-4515-81E0-D8C3346242D7}">
      <dsp:nvSpPr>
        <dsp:cNvPr id="0" name=""/>
        <dsp:cNvSpPr/>
      </dsp:nvSpPr>
      <dsp:spPr>
        <a:xfrm rot="14700552">
          <a:off x="2090542" y="1717642"/>
          <a:ext cx="1918876" cy="6254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7EFB92-9CFA-471C-8481-691F2C309E19}">
      <dsp:nvSpPr>
        <dsp:cNvPr id="0" name=""/>
        <dsp:cNvSpPr/>
      </dsp:nvSpPr>
      <dsp:spPr>
        <a:xfrm>
          <a:off x="1602228" y="326823"/>
          <a:ext cx="2084832" cy="1667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Biológiai veszélyek</a:t>
          </a:r>
          <a:endParaRPr lang="hu-H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1078" y="375673"/>
        <a:ext cx="1987132" cy="1570165"/>
      </dsp:txXfrm>
    </dsp:sp>
    <dsp:sp modelId="{D97767E0-FB33-4EFF-A50C-BBD4B2E4DB88}">
      <dsp:nvSpPr>
        <dsp:cNvPr id="0" name=""/>
        <dsp:cNvSpPr/>
      </dsp:nvSpPr>
      <dsp:spPr>
        <a:xfrm rot="17699448">
          <a:off x="3922721" y="1717642"/>
          <a:ext cx="1918876" cy="6254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39CCF8-04B9-4229-8D3B-4B36EAF5948D}">
      <dsp:nvSpPr>
        <dsp:cNvPr id="0" name=""/>
        <dsp:cNvSpPr/>
      </dsp:nvSpPr>
      <dsp:spPr>
        <a:xfrm>
          <a:off x="4245080" y="326823"/>
          <a:ext cx="2084832" cy="1667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Kémiai veszélyek</a:t>
          </a:r>
          <a:endParaRPr lang="hu-H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3930" y="375673"/>
        <a:ext cx="1987132" cy="1570165"/>
      </dsp:txXfrm>
    </dsp:sp>
    <dsp:sp modelId="{0570DFF2-353E-4209-953E-5984A22A63B6}">
      <dsp:nvSpPr>
        <dsp:cNvPr id="0" name=""/>
        <dsp:cNvSpPr/>
      </dsp:nvSpPr>
      <dsp:spPr>
        <a:xfrm rot="20698752">
          <a:off x="5100912" y="3121149"/>
          <a:ext cx="1918146" cy="62544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8E0FDC-507C-4EAC-A1EC-6C8340EC0C49}">
      <dsp:nvSpPr>
        <dsp:cNvPr id="0" name=""/>
        <dsp:cNvSpPr/>
      </dsp:nvSpPr>
      <dsp:spPr>
        <a:xfrm>
          <a:off x="5748013" y="2351379"/>
          <a:ext cx="2476551" cy="166786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Pszichoszociális</a:t>
          </a:r>
          <a:r>
            <a:rPr lang="hu-H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faktorok</a:t>
          </a:r>
          <a:endParaRPr lang="hu-H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96863" y="2400229"/>
        <a:ext cx="2378851" cy="1570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48BA-647E-405C-97C7-E9B712626F77}">
      <dsp:nvSpPr>
        <dsp:cNvPr id="0" name=""/>
        <dsp:cNvSpPr/>
      </dsp:nvSpPr>
      <dsp:spPr>
        <a:xfrm>
          <a:off x="1755269" y="644409"/>
          <a:ext cx="1950720" cy="10837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Jutalom</a:t>
          </a:r>
          <a:endParaRPr lang="hu-H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7010" y="676150"/>
        <a:ext cx="1887238" cy="1020251"/>
      </dsp:txXfrm>
    </dsp:sp>
    <dsp:sp modelId="{94555F6F-0F11-48DE-98D7-03191E552A44}">
      <dsp:nvSpPr>
        <dsp:cNvPr id="0" name=""/>
        <dsp:cNvSpPr/>
      </dsp:nvSpPr>
      <dsp:spPr>
        <a:xfrm>
          <a:off x="4642636" y="182880"/>
          <a:ext cx="1950720" cy="1083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Erőfeszítés</a:t>
          </a:r>
          <a:endParaRPr lang="hu-H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4377" y="214621"/>
        <a:ext cx="1887238" cy="1020251"/>
      </dsp:txXfrm>
    </dsp:sp>
    <dsp:sp modelId="{7AF4822D-D6CA-4CD3-8A8F-E38926C270F5}">
      <dsp:nvSpPr>
        <dsp:cNvPr id="0" name=""/>
        <dsp:cNvSpPr/>
      </dsp:nvSpPr>
      <dsp:spPr>
        <a:xfrm>
          <a:off x="3680822" y="4605866"/>
          <a:ext cx="812800" cy="81280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A6F55-314C-4E86-9861-405935AFBB25}">
      <dsp:nvSpPr>
        <dsp:cNvPr id="0" name=""/>
        <dsp:cNvSpPr/>
      </dsp:nvSpPr>
      <dsp:spPr>
        <a:xfrm rot="240000">
          <a:off x="1648078" y="4257573"/>
          <a:ext cx="4878289" cy="34112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C1CA9-0935-4531-A3DD-205695F139C3}">
      <dsp:nvSpPr>
        <dsp:cNvPr id="0" name=""/>
        <dsp:cNvSpPr/>
      </dsp:nvSpPr>
      <dsp:spPr>
        <a:xfrm rot="240000">
          <a:off x="4582316" y="3643026"/>
          <a:ext cx="1935893" cy="668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Feladatok</a:t>
          </a:r>
          <a:endParaRPr lang="hu-H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4952" y="3675662"/>
        <a:ext cx="1870621" cy="603278"/>
      </dsp:txXfrm>
    </dsp:sp>
    <dsp:sp modelId="{D41A1816-9E08-4AA8-B5F5-A623C20C7B60}">
      <dsp:nvSpPr>
        <dsp:cNvPr id="0" name=""/>
        <dsp:cNvSpPr/>
      </dsp:nvSpPr>
      <dsp:spPr>
        <a:xfrm rot="240000">
          <a:off x="4636503" y="2927762"/>
          <a:ext cx="1935893" cy="668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Idői nyomás</a:t>
          </a:r>
          <a:endParaRPr lang="hu-H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9139" y="2960398"/>
        <a:ext cx="1870621" cy="603278"/>
      </dsp:txXfrm>
    </dsp:sp>
    <dsp:sp modelId="{70EE8F95-36AD-44E6-B123-660E19642754}">
      <dsp:nvSpPr>
        <dsp:cNvPr id="0" name=""/>
        <dsp:cNvSpPr/>
      </dsp:nvSpPr>
      <dsp:spPr>
        <a:xfrm rot="240000">
          <a:off x="4690689" y="2212498"/>
          <a:ext cx="1935893" cy="6685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Felelősség</a:t>
          </a:r>
          <a:endParaRPr lang="hu-H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3325" y="2245134"/>
        <a:ext cx="1870621" cy="603278"/>
      </dsp:txXfrm>
    </dsp:sp>
    <dsp:sp modelId="{02EF1E84-5B3B-45E4-B91F-3DEEA06384AD}">
      <dsp:nvSpPr>
        <dsp:cNvPr id="0" name=""/>
        <dsp:cNvSpPr/>
      </dsp:nvSpPr>
      <dsp:spPr>
        <a:xfrm rot="240000">
          <a:off x="4744876" y="1497234"/>
          <a:ext cx="1935893" cy="6685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Túlórák</a:t>
          </a:r>
          <a:endParaRPr lang="hu-H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7512" y="1529870"/>
        <a:ext cx="1870621" cy="603278"/>
      </dsp:txXfrm>
    </dsp:sp>
    <dsp:sp modelId="{83FDD740-3F17-4206-9411-10D1C6CF2AA2}">
      <dsp:nvSpPr>
        <dsp:cNvPr id="0" name=""/>
        <dsp:cNvSpPr/>
      </dsp:nvSpPr>
      <dsp:spPr>
        <a:xfrm rot="240000">
          <a:off x="1764609" y="3447954"/>
          <a:ext cx="1935893" cy="6685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Anyagi juttatások</a:t>
          </a:r>
          <a:endParaRPr lang="hu-H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7245" y="3480590"/>
        <a:ext cx="1870621" cy="603278"/>
      </dsp:txXfrm>
    </dsp:sp>
    <dsp:sp modelId="{5570FF7B-49E6-4110-B6C2-7529DCFD6F62}">
      <dsp:nvSpPr>
        <dsp:cNvPr id="0" name=""/>
        <dsp:cNvSpPr/>
      </dsp:nvSpPr>
      <dsp:spPr>
        <a:xfrm rot="240000">
          <a:off x="1818796" y="2732690"/>
          <a:ext cx="1935893" cy="668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Elismerések</a:t>
          </a:r>
          <a:endParaRPr lang="hu-H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1432" y="2765326"/>
        <a:ext cx="1870621" cy="603278"/>
      </dsp:txXfrm>
    </dsp:sp>
    <dsp:sp modelId="{DB2FEFEF-F091-4BD3-AB5D-F67C0768E001}">
      <dsp:nvSpPr>
        <dsp:cNvPr id="0" name=""/>
        <dsp:cNvSpPr/>
      </dsp:nvSpPr>
      <dsp:spPr>
        <a:xfrm rot="240000">
          <a:off x="1872982" y="2017426"/>
          <a:ext cx="1935893" cy="668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Karrier támogatása</a:t>
          </a:r>
          <a:endParaRPr lang="hu-H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5618" y="2050062"/>
        <a:ext cx="1870621" cy="603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F128F-D8F7-42E9-91A4-0F8BC2051F1F}">
      <dsp:nvSpPr>
        <dsp:cNvPr id="0" name=""/>
        <dsp:cNvSpPr/>
      </dsp:nvSpPr>
      <dsp:spPr>
        <a:xfrm>
          <a:off x="1834266" y="416889"/>
          <a:ext cx="3421023" cy="3421023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/>
            <a:t>öröm</a:t>
          </a:r>
          <a:endParaRPr lang="hu-HU" sz="2000" kern="1200" dirty="0"/>
        </a:p>
      </dsp:txBody>
      <dsp:txXfrm>
        <a:off x="3587948" y="928006"/>
        <a:ext cx="1160704" cy="794166"/>
      </dsp:txXfrm>
    </dsp:sp>
    <dsp:sp modelId="{8617239F-98F2-4684-95E4-318348F4A771}">
      <dsp:nvSpPr>
        <dsp:cNvPr id="0" name=""/>
        <dsp:cNvSpPr/>
      </dsp:nvSpPr>
      <dsp:spPr>
        <a:xfrm>
          <a:off x="1832555" y="408282"/>
          <a:ext cx="3421023" cy="3421023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/>
            <a:t>düh</a:t>
          </a:r>
          <a:endParaRPr lang="hu-HU" sz="2000" kern="1200" dirty="0"/>
        </a:p>
      </dsp:txBody>
      <dsp:txXfrm>
        <a:off x="4068439" y="1955888"/>
        <a:ext cx="1018161" cy="859328"/>
      </dsp:txXfrm>
    </dsp:sp>
    <dsp:sp modelId="{F63BB2E7-9CF7-4E21-B55F-0C7E1C60FA36}">
      <dsp:nvSpPr>
        <dsp:cNvPr id="0" name=""/>
        <dsp:cNvSpPr/>
      </dsp:nvSpPr>
      <dsp:spPr>
        <a:xfrm>
          <a:off x="1832555" y="408282"/>
          <a:ext cx="3421023" cy="3421023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/>
            <a:t>aggodalom</a:t>
          </a:r>
          <a:endParaRPr lang="hu-HU" sz="2000" kern="1200" dirty="0"/>
        </a:p>
      </dsp:txBody>
      <dsp:txXfrm>
        <a:off x="2932170" y="2974050"/>
        <a:ext cx="1221794" cy="733076"/>
      </dsp:txXfrm>
    </dsp:sp>
    <dsp:sp modelId="{E42A7B14-73EF-44EC-ACAE-C3B325A8CBC7}">
      <dsp:nvSpPr>
        <dsp:cNvPr id="0" name=""/>
        <dsp:cNvSpPr/>
      </dsp:nvSpPr>
      <dsp:spPr>
        <a:xfrm>
          <a:off x="1832555" y="408282"/>
          <a:ext cx="3421023" cy="3421023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/>
            <a:t>magány</a:t>
          </a:r>
          <a:endParaRPr lang="hu-HU" sz="2000" kern="1200" dirty="0"/>
        </a:p>
      </dsp:txBody>
      <dsp:txXfrm>
        <a:off x="1995461" y="1955888"/>
        <a:ext cx="1018161" cy="859328"/>
      </dsp:txXfrm>
    </dsp:sp>
    <dsp:sp modelId="{1860E7BE-2020-46FE-B145-8A361BFEF55D}">
      <dsp:nvSpPr>
        <dsp:cNvPr id="0" name=""/>
        <dsp:cNvSpPr/>
      </dsp:nvSpPr>
      <dsp:spPr>
        <a:xfrm>
          <a:off x="1832555" y="408282"/>
          <a:ext cx="3421023" cy="3421023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félelem</a:t>
          </a:r>
          <a:endParaRPr lang="hu-HU" sz="2000" kern="1200" dirty="0"/>
        </a:p>
      </dsp:txBody>
      <dsp:txXfrm>
        <a:off x="2331455" y="929581"/>
        <a:ext cx="1160704" cy="79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2DC11-8135-417B-B6F2-6D574E7E000E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3B971-276B-458E-82BE-F38E30FD3E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64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060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8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65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009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876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327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28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799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397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10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12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527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106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517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42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82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93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84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72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4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22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2AF9-9608-4D90-B580-54D6C665D22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06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048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7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433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39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57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11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794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03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8490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38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80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60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01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4587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739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236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4608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021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970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54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271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20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4820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38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237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4119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43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698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11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84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97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06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90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0AC7-60D6-49B4-ACE7-18FE0641817C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5A27-34B4-44EF-AB13-4FB34FBCF1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79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16EB-F9DB-482B-9737-0DC1601276A7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5B22-DE43-4572-9A1C-AC2EB9F44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6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41AC-429C-4FA1-B02C-F48D607CC9A5}" type="datetimeFigureOut">
              <a:rPr lang="hu-HU" smtClean="0"/>
              <a:t>2023. 02. 14.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B8F1-E03E-448F-A7CE-E30753BE68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13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i.health.wa.gov.au/-/media/CCI/Consumer-Modules/Assert-Yourself/Assert-Yourself---06---How-to-Say-No-Assertively.pdf" TargetMode="External"/><Relationship Id="rId2" Type="http://schemas.openxmlformats.org/officeDocument/2006/relationships/hyperlink" Target="http://www.hszi.bme.hu/page/330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azuzlet.hu/technostressz-az-uj-nepbetegse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74765" y="1526495"/>
            <a:ext cx="11042467" cy="2387600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Pedagógusok lelki egészsége I. - Stressz, megküzdés, 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kiégés</a:t>
            </a:r>
            <a:b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Pedagógusok lelki egészsége II. - A lelki egészséget meghatározó tényezők, a lelki egészség megőrzésének lehetőségei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523998" y="3746166"/>
            <a:ext cx="9144000" cy="1655762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Képzők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Képzése Program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2023. 02. 07.; 02. 13.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31918" y="4979968"/>
            <a:ext cx="4328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Dr. Tóth-Merza Katalin</a:t>
            </a: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djunktus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SOE BPK</a:t>
            </a:r>
          </a:p>
          <a:p>
            <a:pPr algn="ctr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erza.katalin@uni-sopron.hu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 és egészségi állapot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2447"/>
            <a:ext cx="10515600" cy="510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Kortizol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Magas: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H</a:t>
            </a:r>
            <a:r>
              <a:rPr lang="hu-HU" dirty="0" smtClean="0"/>
              <a:t>asi zsír felhalmozódása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Immunfolyamatok gátlása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Csontok kalciumvesztesége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Termékenységi problémák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 (Szélsőséges eset: </a:t>
            </a:r>
            <a:r>
              <a:rPr lang="hu-HU" dirty="0" err="1" smtClean="0"/>
              <a:t>Cushing</a:t>
            </a:r>
            <a:r>
              <a:rPr lang="hu-HU" dirty="0" smtClean="0"/>
              <a:t>-szindróma)</a:t>
            </a:r>
          </a:p>
          <a:p>
            <a:pPr marL="457200" lvl="1" indent="0">
              <a:buNone/>
            </a:pPr>
            <a:endParaRPr lang="hu-HU" dirty="0" smtClean="0"/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Alacsony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 Krónikus fáradtság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 </a:t>
            </a:r>
            <a:r>
              <a:rPr lang="hu-HU" dirty="0" err="1" smtClean="0"/>
              <a:t>Aszthma</a:t>
            </a:r>
            <a:endParaRPr lang="hu-H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 </a:t>
            </a:r>
            <a:r>
              <a:rPr lang="hu-HU" dirty="0" err="1" smtClean="0"/>
              <a:t>Rheumatoid</a:t>
            </a:r>
            <a:r>
              <a:rPr lang="hu-HU" dirty="0" smtClean="0"/>
              <a:t> </a:t>
            </a:r>
            <a:r>
              <a:rPr lang="hu-HU" dirty="0" err="1" smtClean="0"/>
              <a:t>arthritis</a:t>
            </a:r>
            <a:endParaRPr lang="hu-H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 Immunrendszer túlműködése (autoimmun betegségek)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123611" y="6364180"/>
            <a:ext cx="593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Heim és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mtsai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2000;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Steptoe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Ayers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2004)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 és élettani változások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3731" y="1425030"/>
            <a:ext cx="10515600" cy="482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Szívritmus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variabilitás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KIR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autonóm (vegetatív) ága befolyásolja a szív elektromos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aktivitását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Paraszimpatikus ág – csillapítás → szívritmus csökkentése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Szimpatikus ág – aktivizálás → szívritmus fokozása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Napközbeni aktivitás →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szimpatikus túlsúly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magasabb szívfrekvencia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Tartós munkahelyi stressz →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szimpatikus ág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hiperaktív, paraszimpatikus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ág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hipoaktív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→ tartósan magas szívfrekvencia → magasvérnyomás, szív- és érrendszeri betegségek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749143" y="6348546"/>
            <a:ext cx="556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Rystedt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mtsai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2008;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Chida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Steptoe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2009)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11337" b="25014"/>
          <a:stretch/>
        </p:blipFill>
        <p:spPr>
          <a:xfrm>
            <a:off x="9379131" y="3093149"/>
            <a:ext cx="2704012" cy="17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0594" y="210571"/>
            <a:ext cx="11260183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 modellek és egészségi állapot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85057" y="2586446"/>
            <a:ext cx="1924594" cy="11234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Alacsony döntési jogkör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07771" y="2586446"/>
            <a:ext cx="1924594" cy="11234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feszültségek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332617" y="2586446"/>
            <a:ext cx="2299062" cy="11234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Magas erőfeszítés + alacsony jutalom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ffiak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953897" y="2586446"/>
            <a:ext cx="1924594" cy="11234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Túlvállalás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(nők)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902926" y="2586446"/>
            <a:ext cx="2046512" cy="11234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igazságtalanság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2455817" y="3884023"/>
            <a:ext cx="2011680" cy="7215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7724503" y="3884023"/>
            <a:ext cx="2038893" cy="8708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987141" y="3884023"/>
            <a:ext cx="0" cy="6008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4624252" y="4484914"/>
            <a:ext cx="294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Szív- és érrendszeri megbetegedések</a:t>
            </a:r>
            <a:endParaRPr lang="hu-HU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5987141" y="5316583"/>
            <a:ext cx="0" cy="6008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5059678" y="5979702"/>
            <a:ext cx="1889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Halálozás</a:t>
            </a:r>
            <a:endParaRPr lang="hu-HU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48045" y="1950610"/>
            <a:ext cx="40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Követelmény-kontroll modell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114902" y="1754777"/>
            <a:ext cx="4763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Erőfeszítés-jutalom egyensúlytalanság modell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482148" y="6410589"/>
            <a:ext cx="361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(Kivimaki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mtsai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2002, 2005)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 modellek és egészségi állapot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3730" y="1425030"/>
            <a:ext cx="10890069" cy="48277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Hungarostudy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vizsgálat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Szív- és érrendszeri megbetegedések következtében fellépő halálozás rizikótényezői:</a:t>
            </a:r>
            <a:endParaRPr lang="hu-H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Hétvégi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munka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alacsony kontroll 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munkahelyen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Utánkövetés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(HEPA): 2002-2006,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40-69 éves korosztály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Ffiak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: munkahelyi bizonytalanság (3x), alacsony kontroll (2x)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Nők: alacsony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munkatársi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556569" y="634854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Kopp és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mtsai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24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Hogyan hat a stressz az egészségre?</a:t>
            </a: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bbanás 1 3"/>
          <p:cNvSpPr/>
          <p:nvPr/>
        </p:nvSpPr>
        <p:spPr>
          <a:xfrm>
            <a:off x="838200" y="2734491"/>
            <a:ext cx="2592977" cy="2081349"/>
          </a:xfrm>
          <a:prstGeom prst="irregularSeal1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Stressz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464731" y="3174273"/>
            <a:ext cx="2420983" cy="120178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Egészségi állapot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8273142" y="4817878"/>
            <a:ext cx="1402080" cy="979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5030753" y="5132066"/>
            <a:ext cx="3056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Maladaptív</a:t>
            </a:r>
            <a:r>
              <a:rPr kumimoji="0" lang="hu-H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megküzdési stratégiák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(egészségkárosító magatartásformák)</a:t>
            </a:r>
            <a:endParaRPr kumimoji="0" lang="hu-HU" sz="2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2719861" y="4968240"/>
            <a:ext cx="2253662" cy="67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3431177" y="3249929"/>
            <a:ext cx="4841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4225833" y="2768011"/>
            <a:ext cx="3444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Szimpatikus idegrendszer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463141" y="3334481"/>
            <a:ext cx="2778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HPA tengely, SZM tengely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17079"/>
            <a:ext cx="10515600" cy="1325563"/>
          </a:xfrm>
        </p:spPr>
        <p:txBody>
          <a:bodyPr/>
          <a:lstStyle/>
          <a:p>
            <a:pPr algn="ctr"/>
            <a:r>
              <a:rPr lang="hu-H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Munkahelyi stressz és egészségmagatartás</a:t>
            </a:r>
            <a:endParaRPr lang="hu-HU" dirty="0"/>
          </a:p>
        </p:txBody>
      </p:sp>
      <p:graphicFrame>
        <p:nvGraphicFramePr>
          <p:cNvPr id="4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518500"/>
              </p:ext>
            </p:extLst>
          </p:nvPr>
        </p:nvGraphicFramePr>
        <p:xfrm>
          <a:off x="838200" y="1384663"/>
          <a:ext cx="10515600" cy="527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6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 és egészségmagatartás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3731" y="1425030"/>
            <a:ext cx="10515600" cy="482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Neurobiológiai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háttér: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Krónikus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stressz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glükokortikoidok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koncentrációja nő, dopamin és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szerotonin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egyensúly megbomlik → élvezetes és kényszeres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tevékenységek száma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nő</a:t>
            </a:r>
          </a:p>
          <a:p>
            <a:pPr marL="0" indent="0">
              <a:buNone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Érzelmi és viselkedéses szint: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unkahelyi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stressz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tartós negatív érzések és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feszültség →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zsírban és cukorban gazdag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ételek,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alkohol, dohányzás      (= érzelemszabályozás)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89669" y="6322420"/>
            <a:ext cx="434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Siegrist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2000,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Dallman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mtsai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2003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 és mentális egészség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3731" y="1425030"/>
            <a:ext cx="10515600" cy="48277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</a:t>
            </a:r>
          </a:p>
          <a:p>
            <a:pPr marL="0" lvl="0" indent="0" algn="ctr">
              <a:buNone/>
            </a:pPr>
            <a:r>
              <a:rPr lang="hu-HU" dirty="0" smtClean="0"/>
              <a:t>erőfeszítés-jutalom egyensúlytalanság, alacsony kontroll, túlvállalás, állás bizonytalansága, interperszonális igazságtalanság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Depresszív tünetek</a:t>
            </a:r>
          </a:p>
          <a:p>
            <a:pPr marL="0" indent="0" algn="ctr">
              <a:buNone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Patofiziológiai</a:t>
            </a:r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változások + Viselkedéses tényezők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(érrendszeri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gyulladások, </a:t>
            </a:r>
            <a:r>
              <a:rPr lang="hu-HU" dirty="0" err="1">
                <a:solidFill>
                  <a:schemeClr val="bg2">
                    <a:lumMod val="50000"/>
                  </a:schemeClr>
                </a:solidFill>
              </a:rPr>
              <a:t>endotél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 diszfunkció, zavart autonóm 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tónus)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u-HU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Szív- és érrendszeri megbetegedések</a:t>
            </a:r>
            <a:endParaRPr lang="hu-H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878285" y="6347183"/>
            <a:ext cx="620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Pikhart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2001;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Vegchel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mtsai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2005;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Siegrist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5573486" y="2699657"/>
            <a:ext cx="1" cy="4702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5547359" y="3603759"/>
            <a:ext cx="1" cy="4702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5547358" y="5003074"/>
            <a:ext cx="1" cy="4702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0762"/>
            <a:ext cx="10515600" cy="859632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Pedagógusok lelkiállapota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144915"/>
            <a:ext cx="10920549" cy="4351338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pedagógusok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60–70%-a számol be a munkája következtében fellépő krónikus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stresszről,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30%-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szenved kiégés-szindrómában 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Lubinszki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2013)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Elsősorban a fiatalabb (24-40 éves) pedagógusokat veszélyezteti → 30-40%-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pályaelhagyó,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5 szolgálati év után 25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%-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uknál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megjelennek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-tünetek 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(Horváth, 2012)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8619" y="4124037"/>
            <a:ext cx="5338617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Kiégés tünetei: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mutat valódi érdeklődést a diákok irányába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Képtelen rugalmasan alkalmazkodni a különböző gyermekekhez és helyzetekhez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hangolódik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rá a diákok érdeklődésére, szükségleteire, kívánságaira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02764" y="4134606"/>
            <a:ext cx="4867563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Iskolai hatás: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Alacsonyabb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szintű szociális magatartás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Felszínesebb szociális kapcsolatok a diákok között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Egymással szembeni negatív attitűd a diákok között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5684982" y="4822393"/>
            <a:ext cx="1330036" cy="5634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337" y="-740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kedvezőtlen lelkiállapot kockázati tényezői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5826" y="2423319"/>
            <a:ext cx="1790279" cy="3404826"/>
          </a:xfrm>
          <a:prstGeom prst="rect">
            <a:avLst/>
          </a:prstGeom>
        </p:spPr>
      </p:pic>
      <p:sp>
        <p:nvSpPr>
          <p:cNvPr id="7" name="Vonalas buborék 2 6"/>
          <p:cNvSpPr/>
          <p:nvPr/>
        </p:nvSpPr>
        <p:spPr>
          <a:xfrm rot="10800000">
            <a:off x="240139" y="1159164"/>
            <a:ext cx="4507351" cy="2609272"/>
          </a:xfrm>
          <a:prstGeom prst="borderCallout2">
            <a:avLst>
              <a:gd name="adj1" fmla="val 77978"/>
              <a:gd name="adj2" fmla="val -473"/>
              <a:gd name="adj3" fmla="val 77949"/>
              <a:gd name="adj4" fmla="val -11768"/>
              <a:gd name="adj5" fmla="val 41305"/>
              <a:gd name="adj6" fmla="val -182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Vonalas buborék 2 7"/>
          <p:cNvSpPr/>
          <p:nvPr/>
        </p:nvSpPr>
        <p:spPr>
          <a:xfrm>
            <a:off x="8196379" y="1145792"/>
            <a:ext cx="3710710" cy="3258378"/>
          </a:xfrm>
          <a:prstGeom prst="borderCallout2">
            <a:avLst>
              <a:gd name="adj1" fmla="val 10967"/>
              <a:gd name="adj2" fmla="val -610"/>
              <a:gd name="adj3" fmla="val 10796"/>
              <a:gd name="adj4" fmla="val -41997"/>
              <a:gd name="adj5" fmla="val 37977"/>
              <a:gd name="adj6" fmla="val -543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86851" y="1251477"/>
            <a:ext cx="4554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Szervezeti </a:t>
            </a: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rizikófaktorok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(N. Kollár és Szabó, 2017)</a:t>
            </a:r>
            <a:endParaRPr kumimoji="0" lang="hu-HU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Nagy munkaterhelés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Alacsony fizetés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Nem megfelelő körülmények </a:t>
            </a:r>
            <a:endParaRPr kumimoji="0" lang="hu-H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Kevés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beleszólás az 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intézmény ügyeibe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vezetők felől érkező csökkent támogatást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273950" y="1297663"/>
            <a:ext cx="3633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Munka jellegéből adódó </a:t>
            </a: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rizikótényezők 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(Horváth, 2012)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Idői elvárások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Diákok destruktív viselkedése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Problémás diákok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Fizikai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és emocionális visszaélések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 oktatási rendszer irányába érkező kritikák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Idealizáló 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elvárásrendszer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Vonalas buborék 2 10"/>
          <p:cNvSpPr/>
          <p:nvPr/>
        </p:nvSpPr>
        <p:spPr>
          <a:xfrm rot="10800000">
            <a:off x="240142" y="3978320"/>
            <a:ext cx="4165604" cy="2255916"/>
          </a:xfrm>
          <a:prstGeom prst="borderCallout2">
            <a:avLst>
              <a:gd name="adj1" fmla="val 57713"/>
              <a:gd name="adj2" fmla="val 92"/>
              <a:gd name="adj3" fmla="val 58764"/>
              <a:gd name="adj4" fmla="val -20580"/>
              <a:gd name="adj5" fmla="val 89409"/>
              <a:gd name="adj6" fmla="val -275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65545" y="3996154"/>
            <a:ext cx="4623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Egyéni jellemzők 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Szelezsánné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2016)</a:t>
            </a:r>
            <a:endParaRPr kumimoji="0" lang="hu-HU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Nincs felkészítve a személyisége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Nem tekinti hivatásnak a munkáját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Tisztázatlan 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határok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Pálya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eleji lelkesedés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Magas szakmai elvárások önmaga irányába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elhő 12"/>
          <p:cNvSpPr/>
          <p:nvPr/>
        </p:nvSpPr>
        <p:spPr>
          <a:xfrm>
            <a:off x="8351521" y="4882948"/>
            <a:ext cx="2498080" cy="1421530"/>
          </a:xfrm>
          <a:prstGeom prst="cloudCallout">
            <a:avLst>
              <a:gd name="adj1" fmla="val -82233"/>
              <a:gd name="adj2" fmla="val -48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Mérhetők vagyunk-e?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3732" y="13901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 és az egészség kapcsolata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0866792"/>
              </p:ext>
            </p:extLst>
          </p:nvPr>
        </p:nvGraphicFramePr>
        <p:xfrm>
          <a:off x="1317896" y="16919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9794963" y="4331577"/>
            <a:ext cx="2142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Selye János stresszelmélete</a:t>
            </a:r>
            <a:endParaRPr lang="hu-HU" sz="2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9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kedvezőtlen lelkiállapot kockázati tényezői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3603" y="1414296"/>
            <a:ext cx="10449197" cy="53488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Túlzott digitális eszközhasználat  -  megnövekedett képernyőidő </a:t>
            </a:r>
          </a:p>
          <a:p>
            <a:pPr>
              <a:lnSpc>
                <a:spcPct val="100000"/>
              </a:lnSpc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posztmodern ember 24 órából 11-et információfogyasztással tölt</a:t>
            </a:r>
          </a:p>
          <a:p>
            <a:pPr marL="342900" indent="-342900">
              <a:lnSpc>
                <a:spcPct val="114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Több időt töltünk képernyő előtt, mint alvással</a:t>
            </a:r>
          </a:p>
          <a:p>
            <a:pPr marL="342900" lvl="0" indent="-342900">
              <a:lnSpc>
                <a:spcPct val="114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felnőttből 6 úgy érzi, hogy függ a digitális eszközöktől</a:t>
            </a:r>
          </a:p>
          <a:p>
            <a:pPr marL="342900" lvl="0" indent="-342900">
              <a:lnSpc>
                <a:spcPct val="114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felnőttből 4 úgy gondolja, hogy túl sok időt tölt online</a:t>
            </a:r>
          </a:p>
          <a:p>
            <a:pPr marL="342900" lvl="0" indent="-342900">
              <a:lnSpc>
                <a:spcPct val="114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felnőttek 70%-a úgy érzi, ha valaki technikai kütyüt használ a jelenlétében, az nem figyel rá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559041" y="6287589"/>
            <a:ext cx="431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(Gyurkó,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é.n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.; Böszörményi-Nagy, 2022)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64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9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kedvezőtlen lelkiállapot kockázati tényezői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7774" y="1395125"/>
            <a:ext cx="10796451" cy="53488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Túlzott digitális eszközhasználat - Technostressz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„Katona a lövészárokban”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 sz. információ-technológiai és távközlési robbanásának következménye</a:t>
            </a:r>
          </a:p>
          <a:p>
            <a:pPr>
              <a:lnSpc>
                <a:spcPct val="10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technológia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negatív hatása (közvetlenül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közvetetten)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magatartásra, a véleményalkotásra, a viselkedésre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és az emberi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szervezetre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Tünetei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Kognitív tünetek: csökkent koncentrálóképesség, figyelemzavar, félelem attól, hogy elfelejtünk valamit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Érzelmi tünetek: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anticipátoros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szorongás, nyugtalanság,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irritabilitás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általános rosszkedv, ellenállás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Fizikai tünetek: szédülés, remegés, szívdobogás; légszomj vagy fojtogató érzés; hányinger és gyomorpanaszok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979919" y="630104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(Gonda, 2020)</a:t>
            </a:r>
          </a:p>
        </p:txBody>
      </p:sp>
    </p:spTree>
    <p:extLst>
      <p:ext uri="{BB962C8B-B14F-4D97-AF65-F5344CB8AC3E}">
        <p14:creationId xmlns:p14="http://schemas.microsoft.com/office/powerpoint/2010/main" val="32376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9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kedvezőtlen lelkiállapot kockázati tényezői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7774" y="1395125"/>
            <a:ext cx="10796451" cy="534881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hu-H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technostressz </a:t>
            </a:r>
            <a:r>
              <a:rPr lang="hu-H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összetevői</a:t>
            </a:r>
            <a:endParaRPr lang="hu-HU" sz="24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hu-HU" sz="2400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Techno-invázió: </a:t>
            </a:r>
          </a:p>
          <a:p>
            <a:pPr lvl="0">
              <a:lnSpc>
                <a:spcPct val="100000"/>
              </a:lnSpc>
            </a:pPr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Folyamatos elérhetőség → 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Munka-szabadidő egyensúly felborul, kimerülés</a:t>
            </a:r>
          </a:p>
          <a:p>
            <a:pPr lvl="0">
              <a:lnSpc>
                <a:spcPct val="100000"/>
              </a:lnSpc>
            </a:pPr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Információs túlterheltség: hasznos és felesleges információk között nem tud különbséget tenni → 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Határozatlanság, döntések megkérdőjelezése</a:t>
            </a:r>
          </a:p>
          <a:p>
            <a:pPr lvl="0">
              <a:lnSpc>
                <a:spcPct val="100000"/>
              </a:lnSpc>
            </a:pPr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eszköz egyidejű használata → 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Figyelem elterelése, megosztása</a:t>
            </a:r>
          </a:p>
          <a:p>
            <a:pPr lvl="0">
              <a:lnSpc>
                <a:spcPct val="100000"/>
              </a:lnSpc>
            </a:pPr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Mindig van újabb információ → 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Fokozódó nyomás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ercs vízszintesen 3"/>
          <p:cNvSpPr/>
          <p:nvPr/>
        </p:nvSpPr>
        <p:spPr>
          <a:xfrm>
            <a:off x="4815841" y="4859383"/>
            <a:ext cx="5277394" cy="157189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„Felismerni a hülyeséget az adatok korában”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c. kurzus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(Carl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Bergstrom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Jevin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D. West, 2020)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0223759" y="624661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(Gonda, 2020)</a:t>
            </a:r>
          </a:p>
        </p:txBody>
      </p:sp>
      <p:sp>
        <p:nvSpPr>
          <p:cNvPr id="6" name="Felhő 5"/>
          <p:cNvSpPr/>
          <p:nvPr/>
        </p:nvSpPr>
        <p:spPr>
          <a:xfrm>
            <a:off x="5085805" y="1027611"/>
            <a:ext cx="4371703" cy="1410789"/>
          </a:xfrm>
          <a:prstGeom prst="cloudCallout">
            <a:avLst>
              <a:gd name="adj1" fmla="val -68147"/>
              <a:gd name="adj2" fmla="val 458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Hallgatóbarát/családbarát egyetem?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9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kedvezőtlen lelkiállapot kockázati tényezői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7774" y="1395125"/>
            <a:ext cx="10796451" cy="534881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hu-H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technostressz </a:t>
            </a:r>
            <a:r>
              <a:rPr lang="hu-H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összetevői</a:t>
            </a:r>
            <a:endParaRPr lang="hu-HU" sz="24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u-HU" sz="2400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Techno-túlterhelés: </a:t>
            </a:r>
          </a:p>
          <a:p>
            <a:pPr lvl="0"/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Fokozott munkaterhelés</a:t>
            </a:r>
          </a:p>
          <a:p>
            <a:pPr lvl="0"/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 munkatempó</a:t>
            </a:r>
          </a:p>
          <a:p>
            <a:pPr lvl="0"/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Munkaszokások megváltozása </a:t>
            </a:r>
          </a:p>
          <a:p>
            <a:pPr lvl="0"/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munkafolyamat megszakítása, széttöredezése, megzavarása, </a:t>
            </a:r>
            <a:r>
              <a:rPr lang="hu-H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multitasking</a:t>
            </a:r>
            <a:endParaRPr lang="hu-HU" sz="2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u-HU" sz="2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Stressz, frusztráció, emlékezeti problémák, koncentrációs nehézségek, növekvő idői nyomás, csökkenő kontrollérzet a munka felett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821972" y="619654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(Gonda, 2020)</a:t>
            </a:r>
          </a:p>
        </p:txBody>
      </p:sp>
      <p:sp>
        <p:nvSpPr>
          <p:cNvPr id="5" name="Felhő 4"/>
          <p:cNvSpPr/>
          <p:nvPr/>
        </p:nvSpPr>
        <p:spPr>
          <a:xfrm>
            <a:off x="5599612" y="1527615"/>
            <a:ext cx="2133600" cy="829068"/>
          </a:xfrm>
          <a:prstGeom prst="cloudCallout">
            <a:avLst>
              <a:gd name="adj1" fmla="val -103106"/>
              <a:gd name="adj2" fmla="val 709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Jevons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-paradoxon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95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kedvezőtlen lelkiállapot kockázati tényezői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7774" y="1395125"/>
            <a:ext cx="10796451" cy="534881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hu-H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technostressz </a:t>
            </a:r>
            <a:r>
              <a:rPr lang="hu-H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összetevői</a:t>
            </a:r>
            <a:endParaRPr lang="hu-HU" sz="24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u-HU" sz="2400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Techno-komplexitás: </a:t>
            </a:r>
          </a:p>
          <a:p>
            <a:pPr lvl="0"/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Nehézség az új technológia megtanulásában és kezelésében</a:t>
            </a:r>
          </a:p>
          <a:p>
            <a:pPr lvl="0"/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Életkorral korrelál, „papíros nemzedék” = tanulási képesség csökken, szorongás fokozódik</a:t>
            </a:r>
          </a:p>
          <a:p>
            <a:pPr lvl="0"/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Információs és távközlési forradalom nem áll le</a:t>
            </a:r>
          </a:p>
          <a:p>
            <a:pPr marL="0" lvl="0" indent="0">
              <a:buNone/>
            </a:pPr>
            <a:endParaRPr lang="hu-HU" sz="2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technikáktól való szorongás, ellenállás</a:t>
            </a:r>
          </a:p>
          <a:p>
            <a:pPr lvl="0"/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Alkalmazási zavarok </a:t>
            </a:r>
          </a:p>
          <a:p>
            <a:pPr lvl="0"/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Szégyenérzet</a:t>
            </a:r>
          </a:p>
          <a:p>
            <a:pPr lvl="0"/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 feladása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821972" y="619654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(Gonda, 2020)</a:t>
            </a:r>
          </a:p>
        </p:txBody>
      </p:sp>
    </p:spTree>
    <p:extLst>
      <p:ext uri="{BB962C8B-B14F-4D97-AF65-F5344CB8AC3E}">
        <p14:creationId xmlns:p14="http://schemas.microsoft.com/office/powerpoint/2010/main" val="14679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7665" y="-1281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kedvezőtlen lelkiállapot kockázati tényezői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6814" y="1073696"/>
            <a:ext cx="10796451" cy="534881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hu-H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technostressz </a:t>
            </a:r>
            <a:r>
              <a:rPr lang="hu-H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összetevői</a:t>
            </a:r>
            <a:endParaRPr lang="hu-HU" sz="24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u-HU" sz="2400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Techno-bizonytalanság: </a:t>
            </a:r>
          </a:p>
          <a:p>
            <a:pPr lvl="0"/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Félelem, hogy egy képzettebb személyt alkalmaznak</a:t>
            </a:r>
          </a:p>
          <a:p>
            <a:pPr lvl="0"/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Állandó nyomás, hogy frissítse technikai készségeit</a:t>
            </a:r>
          </a:p>
          <a:p>
            <a:pPr lvl="0"/>
            <a:endParaRPr lang="hu-HU" sz="2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Akadályozza az általános érdeklődést a </a:t>
            </a:r>
            <a:r>
              <a:rPr lang="hu-H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digitalizációval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újdonságokkal kapcsolatban</a:t>
            </a:r>
          </a:p>
          <a:p>
            <a:pPr lvl="0"/>
            <a:endParaRPr lang="hu-HU" sz="2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u-HU" sz="2400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Techno-kiszámíthatatlanság:</a:t>
            </a:r>
          </a:p>
          <a:p>
            <a:pPr lvl="0"/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Szoftverek és hardverek állandó változtatása</a:t>
            </a:r>
          </a:p>
          <a:p>
            <a:pPr lvl="0"/>
            <a:r>
              <a:rPr lang="hu-H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Számítógépes zűrzavar: lefagy a rendszer, a gép; a nyomtatóból kifogy a patron és a papír; kéretlen e-mailek; vírusok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849394" y="6296297"/>
            <a:ext cx="209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(Gonda, 2020)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01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A kedvezőtlen lelkiállapot kockázati tényezői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67246"/>
            <a:ext cx="10515600" cy="506838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Túlzott digitális eszközhasználat – Miért csináljuk? </a:t>
            </a:r>
          </a:p>
          <a:p>
            <a:pPr lvl="0">
              <a:lnSpc>
                <a:spcPct val="12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Érzelemszabályozás eszköze (digitális gyermekkor → digitális felnőttkor)</a:t>
            </a:r>
          </a:p>
          <a:p>
            <a:pPr lvl="0">
              <a:lnSpc>
                <a:spcPct val="12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kielégülés azonnali, információ és kikapcsolódás egy kattintásra van</a:t>
            </a:r>
          </a:p>
          <a:p>
            <a:pPr lvl="0">
              <a:lnSpc>
                <a:spcPct val="12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Simaság, érintés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Következmények</a:t>
            </a:r>
          </a:p>
          <a:p>
            <a:pPr>
              <a:lnSpc>
                <a:spcPct val="12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„Gumicsont”,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Elaboráció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akadályozása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Énhatékonyság-érzés rombolása →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negatív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gondolatok → kellemetlen érzések (szorongás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bűntudat)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Nem jelent kihívást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apátia, unalom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Kevésbé éber, kiszolgáltatott figyelem</a:t>
            </a:r>
          </a:p>
          <a:p>
            <a:pPr marL="0" lvl="0" indent="0">
              <a:lnSpc>
                <a:spcPct val="120000"/>
              </a:lnSpc>
              <a:buNone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6943" y="23855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tehetünk? - Stresszkezelés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990" y="269667"/>
            <a:ext cx="114099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Stresszkezelés </a:t>
            </a:r>
            <a:r>
              <a:rPr lang="hu-H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nulladik</a:t>
            </a: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lépése - A 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stressz forrásainak azonosítása</a:t>
            </a:r>
            <a:b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artalom helye 2"/>
          <p:cNvSpPr>
            <a:spLocks noGrp="1"/>
          </p:cNvSpPr>
          <p:nvPr>
            <p:ph type="body" idx="1"/>
          </p:nvPr>
        </p:nvSpPr>
        <p:spPr>
          <a:xfrm>
            <a:off x="839788" y="1003370"/>
            <a:ext cx="5157787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Amin tudunk változtatni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706530" y="1711256"/>
            <a:ext cx="6033905" cy="39966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Túlvállalás – nemet mondás nehézsége</a:t>
            </a:r>
          </a:p>
          <a:p>
            <a:pPr>
              <a:buFontTx/>
              <a:buChar char="-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Halogatás</a:t>
            </a:r>
          </a:p>
          <a:p>
            <a:pPr>
              <a:buFontTx/>
              <a:buChar char="-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azítás hiánya</a:t>
            </a:r>
          </a:p>
          <a:p>
            <a:pPr>
              <a:buFontTx/>
              <a:buChar char="-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ossz időbeosztás – megnövekedett képernyőidő</a:t>
            </a:r>
          </a:p>
          <a:p>
            <a:pPr>
              <a:buFontTx/>
              <a:buChar char="-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Egyéb szokások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Teendő: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</a:t>
            </a:r>
            <a:r>
              <a:rPr 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szerep beismerése a stressz kialakulásában</a:t>
            </a:r>
            <a:r>
              <a:rPr lang="hu-H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Aktív változtatás</a:t>
            </a:r>
            <a:endParaRPr lang="hu-H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Módszer: stressz-napló (mi okozta, érzelmek/testi érzések, viselkedésmód, kezelés)</a:t>
            </a:r>
          </a:p>
          <a:p>
            <a:endParaRPr lang="hu-HU" sz="22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6633755" y="1010561"/>
            <a:ext cx="5183188" cy="823912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Amin nem tudunk változtatni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6633755" y="2139315"/>
            <a:ext cx="5183188" cy="36845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Bizonyos munkakörülmények</a:t>
            </a:r>
          </a:p>
          <a:p>
            <a:pPr>
              <a:buFontTx/>
              <a:buChar char="-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Gazdasági helyzet</a:t>
            </a:r>
          </a:p>
          <a:p>
            <a:pPr>
              <a:buFontTx/>
              <a:buChar char="-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Háború</a:t>
            </a:r>
          </a:p>
          <a:p>
            <a:pPr>
              <a:buFontTx/>
              <a:buChar char="-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Járvány</a:t>
            </a:r>
          </a:p>
          <a:p>
            <a:pPr marL="0" indent="0"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Teendő: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Stresszválasz csillapítása</a:t>
            </a:r>
            <a:endParaRPr lang="hu-H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Image result for ne Ã©rdekelj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45" y="101982"/>
            <a:ext cx="5864241" cy="30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32" y="4066903"/>
            <a:ext cx="2698250" cy="2698250"/>
          </a:xfrm>
          <a:prstGeom prst="rect">
            <a:avLst/>
          </a:prstGeom>
        </p:spPr>
      </p:pic>
      <p:pic>
        <p:nvPicPr>
          <p:cNvPr id="1030" name="Picture 6" descr="Image result for engedd el a fÃ©lelmeid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47" y="3312813"/>
            <a:ext cx="3526457" cy="352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felejtsd 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0" y="58935"/>
            <a:ext cx="4365629" cy="30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08" y="3233418"/>
            <a:ext cx="2333852" cy="350715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/>
          <a:srcRect l="7833" t="8548" r="10836" b="56116"/>
          <a:stretch/>
        </p:blipFill>
        <p:spPr>
          <a:xfrm>
            <a:off x="2804160" y="2921695"/>
            <a:ext cx="5190309" cy="1245326"/>
          </a:xfrm>
          <a:prstGeom prst="rect">
            <a:avLst/>
          </a:prstGeom>
        </p:spPr>
      </p:pic>
      <p:sp>
        <p:nvSpPr>
          <p:cNvPr id="2" name="Tilos tábla 1"/>
          <p:cNvSpPr/>
          <p:nvPr/>
        </p:nvSpPr>
        <p:spPr>
          <a:xfrm>
            <a:off x="2353248" y="418894"/>
            <a:ext cx="6698360" cy="598920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Munkahelyi stressz</a:t>
            </a:r>
            <a:br>
              <a:rPr lang="hu-H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Követelmény-kontroll modell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31074" y="1829072"/>
            <a:ext cx="3365863" cy="213455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követelmények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stresszorok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eszített munkatempó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gymásnak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ellentmondó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elvárások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dőnyomás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064138" y="1829072"/>
            <a:ext cx="3596640" cy="213455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kontroll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(döntési lehetőségek)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Képességek feletti kontroll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Döntési jogkör</a:t>
            </a:r>
          </a:p>
          <a:p>
            <a:pPr algn="ctr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280263" y="5216434"/>
            <a:ext cx="3091542" cy="15327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Társas támogatás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Érzelmi segítség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Praktikus segítség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bbanás 1 7"/>
          <p:cNvSpPr/>
          <p:nvPr/>
        </p:nvSpPr>
        <p:spPr>
          <a:xfrm>
            <a:off x="4280263" y="2649174"/>
            <a:ext cx="3479074" cy="2149929"/>
          </a:xfrm>
          <a:prstGeom prst="irregularSeal1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3866606" y="2360023"/>
            <a:ext cx="4093028" cy="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7633061" y="6102812"/>
            <a:ext cx="455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Karasek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 1979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Karasek és Theorell </a:t>
            </a:r>
            <a:r>
              <a:rPr lang="nn-NO" dirty="0" smtClean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idézi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Salavecz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2011)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701243" y="4581439"/>
            <a:ext cx="2434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Iso-strain</a:t>
            </a:r>
            <a:r>
              <a:rPr lang="hu-H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csoport</a:t>
            </a:r>
            <a:endParaRPr lang="hu-H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527469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muszáj mindig pozitívnak lenni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97754" y="1719092"/>
            <a:ext cx="95415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pozitív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és negatív érzések egyaránt részei az emberi életnek!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Nem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akaratlagosan döntjük el,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milyen érzelmeket élünk át, de befolyásolhatjuk,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hogy mit kezdünk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velük: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 élünk meg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Hogyan értelmezzük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 fejezünk ki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Negatív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érzelmek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csillapítása,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vagy kinyilvánításának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gátlása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ozitív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érzelmek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fenntartása, fokozása,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vagy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mérséklése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17056726"/>
              </p:ext>
            </p:extLst>
          </p:nvPr>
        </p:nvGraphicFramePr>
        <p:xfrm>
          <a:off x="6906720" y="1806426"/>
          <a:ext cx="7205871" cy="407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7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600" b="1" dirty="0" smtClean="0">
                <a:solidFill>
                  <a:srgbClr val="231F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Tolerancia-ablak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97754" y="1454132"/>
            <a:ext cx="55253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Tűrőhatár,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amelyben még képesek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vagyunk a minket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érő megterhelést rugalmasan és sikeresen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kezelni: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elenben lenni</a:t>
            </a: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apcsolódni</a:t>
            </a: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igyelni</a:t>
            </a: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ondolkodni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ervezni</a:t>
            </a: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önteni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398" y="1517227"/>
            <a:ext cx="7712108" cy="427366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610353" y="6488668"/>
            <a:ext cx="66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(CELCIS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2021; Mogyorósi-Révész, 2021; van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Kolk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Tolerancia-ablak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97754" y="1454132"/>
            <a:ext cx="55253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 tolerancia-ablak mérete függ: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temperamentumunktól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z aktuális állapotunktól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 tapasztalatainktól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 krónikus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traumatizáció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ismétldő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krízisek szűkíthetik a tolerancia-ablakot!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398" y="1517227"/>
            <a:ext cx="7712108" cy="427366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634447" y="6488668"/>
            <a:ext cx="65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(CELCIS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2021; Mogyorósi-Révész, 2021; van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Kolk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Kibillenés a tolerancia-ablakból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82587" y="1587571"/>
            <a:ext cx="55253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Felfokozott készenléti állapot: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(</a:t>
            </a: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hiperarousal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Nyugtalanság,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irritabilitás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düh, tépelődés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Figyelmetlenség, feledékenység, gondolatok csapongása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Szaporább pulzus, légzés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izmok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feszülése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520" y="1522858"/>
            <a:ext cx="7712108" cy="427366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634447" y="6488668"/>
            <a:ext cx="65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(CELCIS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2021; Mogyorósi-Révész, 2021; van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Kolk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Kibillenés a tolerancia-ablakból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82587" y="1587571"/>
            <a:ext cx="55253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Alacsony készenléti állapot: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(</a:t>
            </a: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hipoarousal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Lefagyás, zsibbadtság, tehetetlenség, motiválatlanság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Önértékelés csökkenése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 rekeszizom alatti szervek fokozott aktivációja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277" y="1431315"/>
            <a:ext cx="7712108" cy="427366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634447" y="6488668"/>
            <a:ext cx="65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(CELCIS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2021; Mogyorósi-Révész, 2021; van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Kolk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Kibillenés a tolerancia-ablakból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82587" y="1587571"/>
            <a:ext cx="55253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Bifázisos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hullámvasút: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hiper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- és a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hipoarousal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állapotok gyors váltakozása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Az intenzív feszültség rengeteg energiát emészt fel, ami után energiatakarékos üzemmódba áll át a szervezet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Az idegrendszer kétségbeesett kísérlete a szabályozásra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911" y="1431315"/>
            <a:ext cx="7712108" cy="427366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634447" y="6488668"/>
            <a:ext cx="65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(CELCIS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2021; Mogyorósi-Révész, 2021; van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Kolk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A tolerancia-ablak bővíthető</a:t>
            </a:r>
            <a:endParaRPr lang="hu-HU" sz="3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478" y="1541048"/>
            <a:ext cx="7712108" cy="42736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681" y="1541048"/>
            <a:ext cx="7712108" cy="4273666"/>
          </a:xfrm>
          <a:prstGeom prst="rect">
            <a:avLst/>
          </a:prstGeom>
        </p:spPr>
      </p:pic>
      <p:sp>
        <p:nvSpPr>
          <p:cNvPr id="15" name="Felfelé-lefelé nyíl 14"/>
          <p:cNvSpPr/>
          <p:nvPr/>
        </p:nvSpPr>
        <p:spPr>
          <a:xfrm>
            <a:off x="775746" y="2236331"/>
            <a:ext cx="496956" cy="2584174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8309078" y="1135937"/>
            <a:ext cx="2337421" cy="127367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Saját állapot  felismerése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9839741" y="4854693"/>
            <a:ext cx="2225168" cy="127367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Megelőzés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9329945" y="2353742"/>
            <a:ext cx="2633108" cy="14002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Állapot megváltoztatása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8020878" y="3777839"/>
            <a:ext cx="2454965" cy="132292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Rálátás és tudatosság fokozása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634447" y="6488668"/>
            <a:ext cx="65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(CELCIS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2021; Mogyorósi-Révész, 2021; van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Kolk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Megelőzés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82587" y="1058566"/>
            <a:ext cx="11295891" cy="548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Öngondoskodás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„Bízz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Istenben, de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tartsd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szárazon a puskaport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- prevenciós szemlélet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Olyan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aktivitások, gyakorlatok napi szintű alkalmazása, amelyek megalapozzák a sikeres stresszkezelést, a rövid és a hosszú távú egészségmegőrzést, és ezáltal növelik 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jóllétet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Céljai: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fizikai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és pszichológiai egészségről való gondoskodás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stresszkezelés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az érzelmi és spirituális szükségletek elismerése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a társas kapcsolatok előmozdítása és fenntartása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egyensúly létrehozása a magánélet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és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a munka/tanulás világa között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144001" y="6427708"/>
            <a:ext cx="289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(Mogyorósi-Révész, 2021)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Megelőzés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82587" y="1058566"/>
            <a:ext cx="11295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Táplálkozás – Bél-agy tengely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Hasi komfort/diszkomfort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↔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lelkiállapot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Bélrendszer = második agy</a:t>
            </a:r>
          </a:p>
          <a:p>
            <a:pPr marL="800100" lvl="1" indent="-3429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Enterális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 idegrendszer: idegsejthálózat a bélrendszerben</a:t>
            </a:r>
            <a:endParaRPr lang="hu-HU" sz="2400" dirty="0">
              <a:solidFill>
                <a:prstClr val="black"/>
              </a:solidFill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noProof="0" dirty="0" err="1" smtClean="0">
                <a:solidFill>
                  <a:prstClr val="black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Mikrobiom</a:t>
            </a:r>
            <a:r>
              <a:rPr lang="hu-HU" sz="2400" noProof="0" dirty="0" smtClean="0">
                <a:solidFill>
                  <a:prstClr val="black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: minél </a:t>
            </a:r>
            <a:r>
              <a:rPr lang="hu-HU" sz="2400" noProof="0" dirty="0" err="1" smtClean="0">
                <a:solidFill>
                  <a:prstClr val="black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diverzebb</a:t>
            </a:r>
            <a:r>
              <a:rPr lang="hu-HU" sz="2400" noProof="0" dirty="0" smtClean="0">
                <a:solidFill>
                  <a:prstClr val="black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, annál jobb</a:t>
            </a:r>
          </a:p>
          <a:p>
            <a:pPr marL="342900" indent="-342900" defTabSz="9144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black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„Az vagy, amit megeszel”</a:t>
            </a:r>
          </a:p>
          <a:p>
            <a:pPr defTabSz="914400">
              <a:lnSpc>
                <a:spcPct val="125000"/>
              </a:lnSpc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885523" y="1820044"/>
            <a:ext cx="364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Összeszorul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gyomra</a:t>
            </a:r>
            <a:endParaRPr lang="hu-H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690283" y="2648763"/>
            <a:ext cx="364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Gyomorforgató</a:t>
            </a:r>
            <a:endParaRPr lang="hu-H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169228" y="328666"/>
            <a:ext cx="364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Egy férfi szívéhez a gyomrán keresztül vezet az út</a:t>
            </a:r>
            <a:endParaRPr lang="hu-H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537424" y="1209129"/>
            <a:ext cx="364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Pillangók repkednek a hasában</a:t>
            </a:r>
            <a:endParaRPr lang="hu-H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77015" y="4166944"/>
            <a:ext cx="32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Triptofán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103797" y="4158302"/>
            <a:ext cx="32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Tirozin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421366" y="4181120"/>
            <a:ext cx="32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Indol-3-lactic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 flipH="1">
            <a:off x="1277015" y="4696287"/>
            <a:ext cx="446477" cy="428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2139635" y="4684168"/>
            <a:ext cx="452541" cy="441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459722" y="5221668"/>
            <a:ext cx="1634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Szerotonin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239216" y="5221668"/>
            <a:ext cx="1634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Melatonin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4643185" y="4671223"/>
            <a:ext cx="5099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4018710" y="5218074"/>
            <a:ext cx="1634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Dopamin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379869" y="5204188"/>
            <a:ext cx="1634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Antioxidáns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>
            <a:off x="7068138" y="4665603"/>
            <a:ext cx="5099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>
            <a:stCxn id="19" idx="2"/>
          </p:cNvCxnSpPr>
          <p:nvPr/>
        </p:nvCxnSpPr>
        <p:spPr>
          <a:xfrm>
            <a:off x="1277015" y="5652555"/>
            <a:ext cx="0" cy="38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2841356" y="5635075"/>
            <a:ext cx="0" cy="38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4650123" y="5640759"/>
            <a:ext cx="0" cy="38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>
            <a:off x="7061629" y="5623279"/>
            <a:ext cx="0" cy="38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521001" y="6083442"/>
            <a:ext cx="1573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Hangulat</a:t>
            </a:r>
            <a:endParaRPr lang="hu-HU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2054703" y="6083442"/>
            <a:ext cx="1573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Alvás</a:t>
            </a:r>
            <a:endParaRPr lang="hu-HU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3849023" y="6083442"/>
            <a:ext cx="1573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Motiváció</a:t>
            </a:r>
            <a:endParaRPr lang="hu-H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5679405" y="6088559"/>
            <a:ext cx="276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 gyökök elleni védelem</a:t>
            </a:r>
            <a:endParaRPr lang="hu-HU" sz="2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Balra nyíl 37"/>
          <p:cNvSpPr/>
          <p:nvPr/>
        </p:nvSpPr>
        <p:spPr>
          <a:xfrm>
            <a:off x="8987246" y="4772297"/>
            <a:ext cx="2577737" cy="11234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Táplálkozás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9858103" y="6473279"/>
            <a:ext cx="198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Enders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2015)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/>
      <p:bldP spid="20" grpId="0"/>
      <p:bldP spid="26" grpId="0"/>
      <p:bldP spid="27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Megelőzés</a:t>
            </a:r>
            <a:endParaRPr lang="hu-HU" sz="3200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549563" y="14342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23734" y="1596290"/>
            <a:ext cx="8568312" cy="420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Testmozgás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Csökkenti a depressziós tüneteket és segít a depresszió megelőzésében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Hogyan hat 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hangulatra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marR="0" lvl="1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Énhatékonyság-érzetet növeli</a:t>
            </a:r>
          </a:p>
          <a:p>
            <a:pPr marL="800100" marR="0" lvl="1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Önbecsülést növeli</a:t>
            </a:r>
          </a:p>
          <a:p>
            <a:pPr marL="800100" marR="0" lvl="1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Endorfin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termelést serkenti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Karbantartja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 agyat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688" y="2793279"/>
            <a:ext cx="3055833" cy="359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</a:t>
            </a:r>
            <a:b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Erőfeszítés-jutalom-egyensúlytalanság 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modell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44046" y="1616619"/>
            <a:ext cx="5424351" cy="15358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krónikus munkahelyi stressz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munkahelyen kifejtett erőfeszítés és az ezért kapott jutalmak nem megfelelő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aránya</a:t>
            </a:r>
          </a:p>
          <a:p>
            <a:pPr algn="just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9228491"/>
              </p:ext>
            </p:extLst>
          </p:nvPr>
        </p:nvGraphicFramePr>
        <p:xfrm>
          <a:off x="-1196703" y="1346681"/>
          <a:ext cx="81744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Jobbra nyíl 4"/>
          <p:cNvSpPr/>
          <p:nvPr/>
        </p:nvSpPr>
        <p:spPr>
          <a:xfrm rot="10800000">
            <a:off x="5615940" y="4056014"/>
            <a:ext cx="1047206" cy="705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6914604" y="3537854"/>
            <a:ext cx="2682241" cy="17417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Túlvállalás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követelményekkel való megküzdés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maladaptív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módja.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356079" y="6332155"/>
            <a:ext cx="319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Siegrist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mtsai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2004)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512" y="121708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Megelőzés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65467" y="887723"/>
            <a:ext cx="11295891" cy="841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5000"/>
              </a:lnSpc>
              <a:defRPr/>
            </a:pPr>
            <a:r>
              <a:rPr lang="hu-H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határaink védelme - Nemet mondás</a:t>
            </a:r>
            <a:endParaRPr lang="hu-H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40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cs typeface="Times New Roman" panose="02020603050405020304" pitchFamily="18" charset="0"/>
              </a:rPr>
              <a:t>A</a:t>
            </a:r>
            <a:r>
              <a:rPr kumimoji="0" lang="hu-HU" sz="240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cs typeface="Times New Roman" panose="02020603050405020304" pitchFamily="18" charset="0"/>
              </a:rPr>
              <a:t> nemet mondás képtelenségének következményei: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Harag, neheztelés arra, akinek igent mondtunk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Önmagunkkal szembeni kiábrándultság, frusztráció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Önbecsülés romlása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hu-HU" sz="24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u-HU" sz="2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nehéz nemet mondani?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hu-HU" sz="2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hu-HU" sz="24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hu-HU" sz="2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spektrum másik vége: agresszív nemet mondás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hu-HU" sz="24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hu-HU" sz="24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hu-HU" sz="2400" i="0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64603" y="4258491"/>
            <a:ext cx="2679311" cy="1393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Autoritással szembeni félelem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8963814" y="3763070"/>
            <a:ext cx="2679311" cy="1393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Önértékelés fenntartása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642622" y="4912661"/>
            <a:ext cx="2679311" cy="1393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Szeretet elvesztésétől való félelem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7251990" y="5166996"/>
            <a:ext cx="2679311" cy="1393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Csalódás, fájdalom okozásától való félelem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4885467" y="3836638"/>
            <a:ext cx="2679311" cy="1393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Beilleszkedés/megfelelés vágya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309463" y="6486800"/>
            <a:ext cx="320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www.cci.health.wa.gov.au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Megelőzés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82884" y="1131563"/>
            <a:ext cx="9405847" cy="48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5000"/>
              </a:lnSpc>
              <a:defRPr/>
            </a:pPr>
            <a:r>
              <a:rPr lang="hu-H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határaink védelme </a:t>
            </a:r>
            <a:r>
              <a:rPr lang="hu-H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Nemet mondás</a:t>
            </a:r>
            <a:endParaRPr 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40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cs typeface="Times New Roman" panose="02020603050405020304" pitchFamily="18" charset="0"/>
              </a:rPr>
              <a:t>Hiedelmek, amik nem segítenek:</a:t>
            </a:r>
            <a:endParaRPr kumimoji="0" lang="hu-HU" sz="2400" i="0" u="sng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Nemet mondani agresszív és goromba dolog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Nemet mondani nemtörődömség és önzőség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nemet mondunk, azzal megsértünk másokat, és visszautasítva érezhetik magukat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nemet mondunk, nem fognak szeretni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Mások szükségletei fontosabbak, mint a saját szükségleteink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Segíteni kell másoknak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Pitiáner dolog apróságokra nemet mondani</a:t>
            </a:r>
          </a:p>
        </p:txBody>
      </p:sp>
      <p:sp>
        <p:nvSpPr>
          <p:cNvPr id="4" name="Balra nyíl 3"/>
          <p:cNvSpPr/>
          <p:nvPr/>
        </p:nvSpPr>
        <p:spPr>
          <a:xfrm>
            <a:off x="8334102" y="2727304"/>
            <a:ext cx="3309257" cy="163721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Nem tények, csak gondolatok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309463" y="6348549"/>
            <a:ext cx="320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www.cci.health.wa.gov.au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Megelőzés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74175" y="1366695"/>
            <a:ext cx="11295891" cy="433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5000"/>
              </a:lnSpc>
              <a:defRPr/>
            </a:pPr>
            <a:r>
              <a:rPr lang="hu-H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határaink védelme </a:t>
            </a:r>
            <a:r>
              <a:rPr lang="hu-H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Nemet mondás</a:t>
            </a:r>
            <a:endParaRPr 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40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cs typeface="Times New Roman" panose="02020603050405020304" pitchFamily="18" charset="0"/>
              </a:rPr>
              <a:t>Kedvezőbb hiedelmek:</a:t>
            </a:r>
            <a:endParaRPr kumimoji="0" lang="hu-HU" sz="2400" i="0" u="sng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Másoknak joga van kérni, nekem jogom van visszautasítani a kérést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nemet mondasz, egy kérésre mondasz nemet, és nem a másik személyére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valamire igent mondunk, azzal nemet mondunk egy másik dologra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Túlbecsüljük a nemet mondás hatását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309463" y="6348549"/>
            <a:ext cx="320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www.cci.health.wa.gov.au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Megelőzés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82884" y="1088296"/>
            <a:ext cx="11295891" cy="542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5000"/>
              </a:lnSpc>
              <a:defRPr/>
            </a:pPr>
            <a:r>
              <a:rPr lang="hu-H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határaink védelme </a:t>
            </a:r>
            <a:r>
              <a:rPr lang="hu-H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Nemet mondás</a:t>
            </a:r>
            <a:endParaRPr kumimoji="0" lang="hu-HU" sz="240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40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cs typeface="Times New Roman" panose="02020603050405020304" pitchFamily="18" charset="0"/>
              </a:rPr>
              <a:t>A nemet mondás alapelvei:</a:t>
            </a:r>
            <a:endParaRPr kumimoji="0" lang="hu-HU" sz="2400" i="0" u="sng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Légy egyenes és őszinte (de nem durva)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Fogd rövidre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Fejezd ki, hogy ez nehéz számodra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Légy udvarias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Lassan és kedvesen beszélj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kérj elnézést és ne magyarázkodj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 távú hatás vs. </a:t>
            </a: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illanatnyi kellemetlenség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Vállalj felelősséget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309463" y="6348549"/>
            <a:ext cx="320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www.cci.health.wa.gov.au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Megelőzés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52553" y="1427655"/>
            <a:ext cx="11295891" cy="39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5000"/>
              </a:lnSpc>
              <a:defRPr/>
            </a:pPr>
            <a:r>
              <a:rPr lang="hu-H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határaink védelme </a:t>
            </a:r>
            <a:r>
              <a:rPr lang="hu-H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Nemet mondás</a:t>
            </a:r>
            <a:endParaRPr 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u-HU" sz="240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cs typeface="Times New Roman" panose="02020603050405020304" pitchFamily="18" charset="0"/>
              </a:rPr>
              <a:t>A nemet mondás módjai</a:t>
            </a:r>
            <a:endParaRPr kumimoji="0" lang="hu-HU" sz="2400" i="0" u="sng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határozott nem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reflektáló nem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megindokolt nem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„esőnap” nem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törött lemez technika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309463" y="6348549"/>
            <a:ext cx="320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www.cci.health.wa.gov.au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203210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Megelőzés</a:t>
            </a:r>
            <a:endParaRPr lang="hu-HU" sz="3200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697609" y="10882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képernyőidő csökkentése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Viselkedéses </a:t>
            </a:r>
            <a:r>
              <a:rPr lang="hu-HU" sz="2000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addikció</a:t>
            </a:r>
            <a:r>
              <a:rPr lang="hu-HU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internetfüggőség?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Örömelvű működés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óvárgás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jutalom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bűntudat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kumimoji="0" lang="hu-H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Kontrollálás nehézsége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hu-HU" sz="20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Teljesítményhanyatlás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kumimoji="0" lang="hu-HU" sz="200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Hangulatmódosítás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tehetünk?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Kövesd a képernyőidőd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Állíts</a:t>
            </a:r>
            <a:r>
              <a:rPr kumimoji="0" lang="hu-H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be emlékeztetőt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egyél a képernyő előtt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Képernyőmentes időszakok és zónák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Felelős hírfogyasztás</a:t>
            </a:r>
            <a:r>
              <a:rPr kumimoji="0" lang="hu-H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hu-H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Megbízható forrásból tájékozódás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714308" y="1402080"/>
            <a:ext cx="40547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Mennyi a normális?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éves kor alatt nincs képernyő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2-12 éves kor között 2 óra/nap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Serdülők felnőttek 1 óra/nap (ami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nem munka)</a:t>
            </a:r>
          </a:p>
          <a:p>
            <a:pPr>
              <a:lnSpc>
                <a:spcPct val="125000"/>
              </a:lnSpc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270172" y="4676508"/>
            <a:ext cx="346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Értesítések kikapcsolása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detox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-7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Megelőzés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60" y="1114320"/>
            <a:ext cx="10515600" cy="506838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2400" b="1" dirty="0" smtClean="0">
                <a:solidFill>
                  <a:prstClr val="black"/>
                </a:solidFill>
                <a:latin typeface="inherit"/>
              </a:rPr>
              <a:t>A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halogatás felszámolása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krónikus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stressz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egyik kockázati és fenntartó tényezője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Fontos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feladat elkezdésének vagy befejezésének a halasztása egy kényelmetlen, kellemetlen időpontig.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Átmeneti megkönnyebbülés ↔ hosszú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távon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stressz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Miért </a:t>
            </a: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halogatunk? </a:t>
            </a:r>
          </a:p>
          <a:p>
            <a:pPr lvl="0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érdekel/nem fontos a feladat</a:t>
            </a:r>
          </a:p>
          <a:p>
            <a:pPr lvl="0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világos 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feladat</a:t>
            </a:r>
          </a:p>
          <a:p>
            <a:pPr lvl="0"/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Perfekcionizmus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Túlvállalás</a:t>
            </a:r>
          </a:p>
          <a:p>
            <a:pPr lvl="0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Dacosság</a:t>
            </a:r>
          </a:p>
          <a:p>
            <a:pPr lvl="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mpulzivitás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spontaneitás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kultusz</a:t>
            </a:r>
          </a:p>
          <a:p>
            <a:pPr marL="0" indent="0">
              <a:lnSpc>
                <a:spcPct val="120000"/>
              </a:lnSpc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223863" y="6392091"/>
            <a:ext cx="19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(Takács, 2016)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-7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Megelőzés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60" y="1114320"/>
            <a:ext cx="5708469" cy="506838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2400" b="1" dirty="0" smtClean="0">
                <a:solidFill>
                  <a:prstClr val="black"/>
                </a:solidFill>
                <a:latin typeface="inherit"/>
              </a:rPr>
              <a:t>A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halogatás felszámolása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Szervezettség</a:t>
            </a:r>
          </a:p>
          <a:p>
            <a:pPr lvl="1">
              <a:lnSpc>
                <a:spcPct val="10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Ütemezés</a:t>
            </a:r>
          </a:p>
          <a:p>
            <a:pPr lvl="1">
              <a:lnSpc>
                <a:spcPct val="10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Minimalizálás</a:t>
            </a:r>
          </a:p>
          <a:p>
            <a:pPr lvl="1">
              <a:lnSpc>
                <a:spcPct val="10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Delegálás</a:t>
            </a:r>
          </a:p>
          <a:p>
            <a:pPr lvl="1">
              <a:lnSpc>
                <a:spcPct val="10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Időzítés</a:t>
            </a:r>
          </a:p>
          <a:p>
            <a:pPr lvl="1">
              <a:lnSpc>
                <a:spcPct val="10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Teendőlista</a:t>
            </a:r>
          </a:p>
          <a:p>
            <a:pPr lvl="1">
              <a:lnSpc>
                <a:spcPct val="10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Rendszer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Felzárkóztató 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catch-up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Fenntartó 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keep-up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Előredolgozó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get-ahead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952308" y="1655053"/>
            <a:ext cx="4824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Időkeret meghatározása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Feladat elkezdése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Időkeret/részfeladat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perces szabály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096000" y="3380125"/>
            <a:ext cx="56344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Célok kitűzése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TÉR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Visszafelé tervezés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SMART szempontok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konkrétan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megfogalmazott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Measurable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mérhető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Attainable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elérhető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releváns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Time-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határidőhöz rendelt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527176" y="6488668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hszi.bme.hu/</a:t>
            </a:r>
            <a:r>
              <a:rPr lang="hu-HU" dirty="0" err="1" smtClean="0"/>
              <a:t>page</a:t>
            </a:r>
            <a:r>
              <a:rPr lang="hu-HU" dirty="0" smtClean="0"/>
              <a:t>/330</a:t>
            </a:r>
            <a:r>
              <a:rPr lang="hu-H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9510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47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Megelőzés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252631"/>
            <a:ext cx="10935789" cy="479944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Rekreáció</a:t>
            </a:r>
          </a:p>
          <a:p>
            <a:pPr>
              <a:lnSpc>
                <a:spcPct val="120000"/>
              </a:lnSpc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év alatt duplájára nőtt a szabadidő mennyisége,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sokkal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szabadabban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használhatjuk fel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szabadidő 57%-át képernyő előtt töltjük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„Könnyebb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elpazarolni, mint a pszichés jóllétünket növelő tevékenységre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fordítani”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dirty="0">
                <a:latin typeface="Arial" panose="020B0604020202020204" pitchFamily="34" charset="0"/>
                <a:ea typeface="Calibri" panose="020F0502020204030204" pitchFamily="34" charset="0"/>
              </a:rPr>
              <a:t>Mikor minőségi a szabadidő eltöltése? aktív, közösségi élmény, természet közeli, értékes az egyén/társadalom számára, illeszkedik a </a:t>
            </a:r>
            <a:r>
              <a:rPr lang="hu-HU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szükségleteinkhez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382794" y="6365966"/>
            <a:ext cx="194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(Illés, 2021)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3971"/>
            <a:ext cx="10515600" cy="1325563"/>
          </a:xfrm>
        </p:spPr>
        <p:txBody>
          <a:bodyPr/>
          <a:lstStyle/>
          <a:p>
            <a:pPr algn="ctr"/>
            <a:r>
              <a:rPr lang="hu-H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Megelőzés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295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Még néhány tipp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Kerüld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el a stresszt okozó embereket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Szabályozd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környezeted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(forgalmi dugó,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tömeg)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Kerüld a bosszantó témákat (politika, vallás, fogyókúra stb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Tartsd tiszteletben mások határait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344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Munkahelyi stressz </a:t>
            </a: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Igazságtalanság 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a munkahelyen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9588" y="1860331"/>
            <a:ext cx="1094142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munkavállalót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érintő, közvetlenül a munkahelyhez köthető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igazságtalan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bánásmód: </a:t>
            </a:r>
          </a:p>
          <a:p>
            <a:pPr>
              <a:lnSpc>
                <a:spcPct val="100000"/>
              </a:lnSpc>
            </a:pP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Az elosztás igazságtalansága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mennyire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tartja a munkavállaló méltányosnak a munkájáért kapott javakat, jutalmakat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működési mód 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igazságtalansága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döntéshozatal menetében bekövetkező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igazságtalanságok </a:t>
            </a:r>
          </a:p>
          <a:p>
            <a:pPr lvl="1">
              <a:lnSpc>
                <a:spcPct val="10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vezető viselkedése (interperszonális igazságtalanság): korrekt, etikus, méltányos bánásmód, döntéshozatalba való bevonás, elfogultságot és egyoldalúság kerülése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535886" y="6211669"/>
            <a:ext cx="281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Moorman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068" y="5569943"/>
            <a:ext cx="10641874" cy="1505160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Nem tudatosan szőjük a történeteket, de az érzelmi végtermék tudatossá válik → 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szorongás, rossz hangulat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Gondolatok összetévesztése a valósággal</a:t>
            </a:r>
          </a:p>
        </p:txBody>
      </p:sp>
      <p:sp>
        <p:nvSpPr>
          <p:cNvPr id="5" name="Cím 3"/>
          <p:cNvSpPr txBox="1">
            <a:spLocks/>
          </p:cNvSpPr>
          <p:nvPr/>
        </p:nvSpPr>
        <p:spPr>
          <a:xfrm>
            <a:off x="2060392" y="109092"/>
            <a:ext cx="8489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Tudatos </a:t>
            </a:r>
            <a:r>
              <a:rPr kumimoji="0" lang="hu-HU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jelenlét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vitalityclinic.ca/wp-content/uploads/2015/01/bigstock-Girl-of-woman-running-in-rainy-76174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07" y="1749813"/>
            <a:ext cx="2412764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fivestaruc.com/wp-content/uploads/2015/10/fl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01" y="1749813"/>
            <a:ext cx="2301359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724" y="1668511"/>
            <a:ext cx="2247424" cy="1976164"/>
          </a:xfrm>
          <a:prstGeom prst="rect">
            <a:avLst/>
          </a:prstGeom>
        </p:spPr>
      </p:pic>
      <p:sp>
        <p:nvSpPr>
          <p:cNvPr id="9" name="Right Arrow 6"/>
          <p:cNvSpPr/>
          <p:nvPr/>
        </p:nvSpPr>
        <p:spPr>
          <a:xfrm>
            <a:off x="4098353" y="2355877"/>
            <a:ext cx="845820" cy="335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10"/>
          <p:cNvSpPr/>
          <p:nvPr/>
        </p:nvSpPr>
        <p:spPr>
          <a:xfrm>
            <a:off x="7299940" y="2355878"/>
            <a:ext cx="883802" cy="39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84068" y="1002271"/>
            <a:ext cx="542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Fantáziálás – Mindig jó a vége?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 descr="https://static.crowdvoice.com/uploads/23b4jQd_1426527206063_4XX0KGsPnwaDRLERJ8h8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69" y="3642766"/>
            <a:ext cx="2783132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7"/>
          <p:cNvSpPr/>
          <p:nvPr/>
        </p:nvSpPr>
        <p:spPr>
          <a:xfrm rot="11772960">
            <a:off x="2955744" y="3657019"/>
            <a:ext cx="2090184" cy="838200"/>
          </a:xfrm>
          <a:prstGeom prst="cloudCallout">
            <a:avLst>
              <a:gd name="adj1" fmla="val -66654"/>
              <a:gd name="adj2" fmla="val 43523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8" y="191589"/>
            <a:ext cx="10232572" cy="960668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Tudatos 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jelenlét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91" y="1274178"/>
            <a:ext cx="10406743" cy="4197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Fantáziálás megszakítása → Tudatos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jelenlét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Jelenben maradás,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„itt” és „most” tudatos megélése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Segít, hogy ne keverjük össze a gondolatainkat a valóssággal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Ítélkezésmentes viszonyulás az érzéseinkhez, gondolatainkhoz és a helyzetekhez</a:t>
            </a:r>
          </a:p>
          <a:p>
            <a:pPr marL="0" indent="0">
              <a:buNone/>
            </a:pP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Miért jó nekünk?</a:t>
            </a:r>
          </a:p>
          <a:p>
            <a:pPr lvl="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Nem relaxáció</a:t>
            </a:r>
          </a:p>
          <a:p>
            <a:pPr lvl="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Nem kötött valláshoz</a:t>
            </a:r>
          </a:p>
          <a:p>
            <a:pPr lvl="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Nem kell hozzá megváltoztatni az életünket</a:t>
            </a:r>
          </a:p>
          <a:p>
            <a:pPr lvl="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Nem kerül pénzbe</a:t>
            </a:r>
          </a:p>
          <a:p>
            <a:pPr lvl="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Segít a szorongás és depresszió megelőzésében, kezelésében</a:t>
            </a:r>
          </a:p>
          <a:p>
            <a:pPr lvl="0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Segít a fájdalommal való megbirkózásban</a:t>
            </a:r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421188" y="6426926"/>
            <a:ext cx="377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Kabat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2009; Szondy, 2012)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75994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Tudatos jelenlét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0" y="2317115"/>
            <a:ext cx="8042468" cy="28332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Ébredés után figyeljük a légzésünket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Étkezéskor figyeljünk az ízekre, illatokra 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Mosogatás közben figyeljünk a víz hőmérsékletére, a tányér síkosságára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Séta közben illatok, színek, hangok megfigyelése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Használjunk emlékeztetőket, hogy ne felejtsünk el tudatosan jelen lenni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Tegyük fel a kérdést: jelen vagyok most?</a:t>
            </a:r>
          </a:p>
        </p:txBody>
      </p:sp>
      <p:pic>
        <p:nvPicPr>
          <p:cNvPr id="4098" name="Picture 2" descr="http://melgiegerich.com/wp-content/uploads/2015/04/Mindfulness-website-e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241478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7978" y="1341121"/>
            <a:ext cx="557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Hogyan legyünk tudatosan jelen?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421188" y="6426926"/>
            <a:ext cx="377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Kabat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2009; Szondy, 2012)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 fontScale="90000"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defRPr/>
            </a:pPr>
            <a:r>
              <a:rPr lang="hu-HU" sz="3200" b="1" dirty="0">
                <a:solidFill>
                  <a:prstClr val="black"/>
                </a:solidFill>
                <a:latin typeface="inherit"/>
              </a:rPr>
              <a:t>Állapotfelmérés</a:t>
            </a:r>
            <a:endParaRPr lang="hu-HU" sz="3200" dirty="0">
              <a:solidFill>
                <a:prstClr val="black"/>
              </a:solidFill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48053" y="1639253"/>
            <a:ext cx="11295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Alapvetően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szükséges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érzelemszabályozáshoz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napi rutinba beiktatva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pár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percet szánunk arra, hogy megvizsgáljuk, hogy is vagyunk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érzelmi állapotunk,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állapotunk,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feszültségi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szintünk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amárfül 5"/>
          <p:cNvSpPr/>
          <p:nvPr/>
        </p:nvSpPr>
        <p:spPr>
          <a:xfrm>
            <a:off x="1158515" y="3667539"/>
            <a:ext cx="3661963" cy="1749287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„robotpilóta” kikapcsolása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amárfül 7"/>
          <p:cNvSpPr/>
          <p:nvPr/>
        </p:nvSpPr>
        <p:spPr>
          <a:xfrm>
            <a:off x="6399750" y="3667538"/>
            <a:ext cx="3661963" cy="1749287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Hangulathőmérő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078250" y="6365965"/>
            <a:ext cx="311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(Mogyorósi-Révész, 2021)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  <a:defRPr/>
            </a:pP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A felfokozott készenléti állapot kezelése</a:t>
            </a:r>
            <a:endParaRPr lang="hu-H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82586" y="1227468"/>
            <a:ext cx="11426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Légzőgyakorlatok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kilégzés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és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légzések közötti szünet nyújtásának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növelése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(↔ veszélyhelyzetben gyors légzés, belégzés ideje nő)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71" y="2882629"/>
            <a:ext cx="3785944" cy="32128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078250" y="6365965"/>
            <a:ext cx="311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(Mogyorósi-Révész, 2021)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600" b="1" dirty="0">
                <a:solidFill>
                  <a:srgbClr val="231F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felfokozott készenléti állapot kezelése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82586" y="1421284"/>
            <a:ext cx="114268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energia átalakítása, csatornázása</a:t>
            </a:r>
          </a:p>
          <a:p>
            <a:pPr marL="800100" marR="0" lvl="1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Ritmusos aktivitás: séta, futás, tánc, ringatózás, ugrálás, dúdolás</a:t>
            </a:r>
          </a:p>
          <a:p>
            <a:pPr marL="800100" marR="0" lvl="1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Jóga,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Művészet: firkálás, rajzolás, színezés, zenélés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Relaxáció,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autogén tréning (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 idegrendszert hosszabb távon is hozzásegíti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kiegyensúlyozottabb működéshez)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078250" y="6365965"/>
            <a:ext cx="311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(Mogyorósi-Révész, 2021)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393644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600" b="1" dirty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Az alacsony készenléti állapot kezelése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82586" y="1227468"/>
            <a:ext cx="11426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Földelő gyakorlatok: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pillanatok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alatt vissza tudnak hozni 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jelenbe</a:t>
            </a:r>
          </a:p>
          <a:p>
            <a:pPr marL="800100" marR="0" lvl="1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testünkhöz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vagy a közvetlen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környezetünkhöz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kapcsolnak</a:t>
            </a:r>
          </a:p>
          <a:p>
            <a:pPr marL="800100" marR="0" lvl="1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stabilizálnak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megteremtik 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biztonságot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(Zaklatott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felfokozott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állapotban és kezdődő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pánikrohamnál is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hasznosak)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amárfül 4"/>
          <p:cNvSpPr/>
          <p:nvPr/>
        </p:nvSpPr>
        <p:spPr>
          <a:xfrm>
            <a:off x="1282148" y="4333461"/>
            <a:ext cx="2902226" cy="1679713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Testpásztázás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amárfül 6"/>
          <p:cNvSpPr/>
          <p:nvPr/>
        </p:nvSpPr>
        <p:spPr>
          <a:xfrm>
            <a:off x="4734340" y="4295098"/>
            <a:ext cx="2902226" cy="1679713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Kapcsolódás a talajhoz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amárfül 7"/>
          <p:cNvSpPr/>
          <p:nvPr/>
        </p:nvSpPr>
        <p:spPr>
          <a:xfrm>
            <a:off x="8271875" y="4256736"/>
            <a:ext cx="2902226" cy="1679713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Kapcsolódás az érzékszervekhez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078250" y="6365965"/>
            <a:ext cx="311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(Mogyorósi-Révész, 2021)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6165D-1AD3-41AD-AAF7-932CCBBC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835" y="2785745"/>
            <a:ext cx="9938328" cy="694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600" b="1" dirty="0" smtClean="0">
                <a:solidFill>
                  <a:srgbClr val="231F20"/>
                </a:solidFill>
                <a:latin typeface="inherit"/>
                <a:ea typeface="+mn-ea"/>
                <a:cs typeface="+mn-cs"/>
              </a:rPr>
              <a:t>Köszönöm a figyelmet!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8462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0954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Felhasznált irodalmak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8863" y="1329236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Böszörményi-Nagy, G. (2022). </a:t>
            </a: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Nonkonform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A jövő olvasókönyve. MCC Press, Budapest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CELCIS (2021). Biztonságos terek - kibontakozó gyerekek. Traumatudatos szemlélet beépítése a gyermekvédelem mindennapi gyakorlatába. SOS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Children’s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Villages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International, </a:t>
            </a: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Innsbuck</a:t>
            </a: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Chida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Steptoe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A. (2009):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Cortisol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awakening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psychosocial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Psychol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Mar;80(3):265-78.</a:t>
            </a: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Dallman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Pecoraro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M. F,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Akana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N., La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Fleur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S. F.,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Gomez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S. E.,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Houshyar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F., H. Bell, M. E.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Bhatnagar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S.Laugero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K. D.,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Manalo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S. (2003):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of "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Proc.Natl.Acad.Sci.U.S.A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100, no. 20, pp. 11696-11701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Enders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G. (2015).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Bélügyek - A belek csodálatos világa és a jó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emésztés. Park Könyvkiadó, Budapest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Heim, C.,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Ehlert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U., &amp;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Hellhammer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D. H. (2000). The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hypocortisolism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stress-related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bodily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Psychoneuroendocrinology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(1), 1-35.</a:t>
            </a: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Illés, Sz. (2021). Univerzális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erőforrás a hétköznapokban: a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rekreáció. Orvosok Lapja 18(2), 32-34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Kabat-Zinn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J. (2009). Bárhová mész, ott vagy: Éberségmeditáció a mindennapi életben.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Ursus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Libris,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Kivimaki,M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Ferrie,J.E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Brunner,E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Head,J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Shipley,M.J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Vahtera,J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Marmot,M.G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(2005):.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Justice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Whitehall II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Medicie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165(19):2245- 2251. </a:t>
            </a: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Kivimaki,M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Leino-Arjas,P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Luukkonen,R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Riihimaki,H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Vahtera,J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Kirjonen,J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(2002) :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British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Journal 325(7369):857.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Kopp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M. S.,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Skrabski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Á., László, K. D., &amp;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Janszky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I. (2011).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socioeconomic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premature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Hungarian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Epidemiological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Panel. 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22-34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0954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Felhasznált irodalmak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7572" y="1329237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Moorman,R.H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(1991): Relationship between organizational justice and organizational citizenship behaviors: do fairness perceptions influence employee citizenship? Journal of Applied Psychology 76(6):845-855.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Mogyorósy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-Révész,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Zs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(2021). Érzelemszabályozás a gyakorlatban -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Újrakapcsolódás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a belső biztonsághoz. Kulcslyuk Kiadó Kft.,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Pikhart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H,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Bobak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Siegrist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Rywik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Kyshegyi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Gostautas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Skodova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Z,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Marmot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M. (2001):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Psychosocial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rated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post-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communist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Epidemiol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Health. 55:624-630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Rystedt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LW,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Cropley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M, Devereux JJ,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Michalianou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G. (2008): The relationship between long-term job strain and morning and evening saliva cortisol secretion among white-collar workers. J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Health Psychol. Apr;13(2):105-13.</a:t>
            </a: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Siegrist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J. (2000): Place, social exchange and health: proposed sociological framework,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Soc.Sci.Med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., vol. 51, no. 9, pp. 1283-1293.</a:t>
            </a: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Siegrist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(2008): Chronic psychosocial stress at work and risk of depression: evidence from prospective studies.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Arch Psychiatry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Neurosci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Nov;258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5:115-9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Siegrist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Starke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D.,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Chandola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T.,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Godin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I.,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Marmot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Niedhammer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I., &amp; Peter, R. (2004). The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Effort-Reward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Imbalance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: European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comparisons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Science &amp;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58 (8), 1483-1499.</a:t>
            </a: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Steptoe A., Ayers S. (2004): Stress, Health and Illness. in: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): Sutton S., Baum A., Johnston M. The SAGE Handbook of Health Psychology. Sage Publications Ltd., London., 169-196.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Szelezsánné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E. D. (2016). A pedagógusok körében megjelenő stressz,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pszichoterror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és kiégés jelensége; prevenciós és kezelési lehetőségek a köznevelési intézményben. Opus et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Educatio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3(5), 590-603 </a:t>
            </a:r>
          </a:p>
          <a:p>
            <a:pPr marL="0" indent="0" algn="just">
              <a:buNone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Szondy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M. (2012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Megélni a pillanatot. Kulcslyuk Kiadó Kft.,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pPr marL="0" indent="0" algn="just">
              <a:buNone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Takács, I. (2016).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 A halogatás mint magatartás (elméleti kitekintés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: Kissné,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V., M.; Puskás-Vajda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Zs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Rácz,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J.;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Tóth,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szerk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.) A pszichológiai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tanácsadás perspektívái.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L'Harmattan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Kiadó, Budapest, pp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161-172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Van der </a:t>
            </a: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Kolk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B. (2020). A test mindent </a:t>
            </a: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számontart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- Az agy, az elme és a test szerepe a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traumafeldolgozásban.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Ursus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Libris,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pPr marL="0" indent="0" algn="just">
              <a:buNone/>
            </a:pP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Vegchel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Jonge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,.J.,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Bosma,H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Schaufeli,W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(2005):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Reviewing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effort-reward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imbalance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drawing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of 45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60(5):1117-1131.</a:t>
            </a: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 és egészség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24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Hogyan hat a stressz az egészségre?</a:t>
            </a: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bbanás 1 3"/>
          <p:cNvSpPr/>
          <p:nvPr/>
        </p:nvSpPr>
        <p:spPr>
          <a:xfrm>
            <a:off x="838200" y="2734491"/>
            <a:ext cx="2592977" cy="2081349"/>
          </a:xfrm>
          <a:prstGeom prst="irregularSeal1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Stressz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464731" y="3174273"/>
            <a:ext cx="2420983" cy="120178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Egészségi állapot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3431177" y="3249929"/>
            <a:ext cx="4841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4225833" y="2768011"/>
            <a:ext cx="3444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Szimpatikus idegrendszer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463141" y="3334481"/>
            <a:ext cx="2778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HPA tengely, SZM tengely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Felhasznált internetes források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7 technika a halogatás ellen </a:t>
            </a:r>
            <a:r>
              <a:rPr lang="hu-HU" sz="1600" cap="all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cap="al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</a:t>
            </a:r>
            <a:r>
              <a:rPr lang="hu-HU" sz="1600" cap="al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hszi.bme.hu/page/330/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How to Say “No” Assertively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https://www.cci.health.wa.gov.au/-/media/CCI/Consumer-Modules/Assert-Yourself/Assert-Yourself---06---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How-to-Say-No-Assertively.pdf</a:t>
            </a: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Gonda,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 (2020). Technostressz, az új népbetegség.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https://azuzlet.hu/technostressz-az-uj-nepbetegseg/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stressz élettana – Az agy felépítése 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Az emberi agy működése | U.SZ.A.V.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0" y="2198717"/>
            <a:ext cx="6213975" cy="36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370217" y="4702629"/>
            <a:ext cx="2960914" cy="513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HÜLLŐAGY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850674" y="3500551"/>
            <a:ext cx="2960914" cy="513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EMLŐS AGY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011783" y="2854748"/>
            <a:ext cx="2960914" cy="513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AGYKÉREG</a:t>
            </a:r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Jobb oldali kapcsos zárójel 7"/>
          <p:cNvSpPr/>
          <p:nvPr/>
        </p:nvSpPr>
        <p:spPr>
          <a:xfrm rot="1454353">
            <a:off x="7652657" y="3763475"/>
            <a:ext cx="317863" cy="183750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8573996" y="4380412"/>
            <a:ext cx="2590392" cy="10798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ÉRZELMI AGY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95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532" y="26445"/>
            <a:ext cx="10117183" cy="105437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stressz élettana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17763" y="876668"/>
            <a:ext cx="351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Szenzoros információk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584021" y="1512145"/>
            <a:ext cx="317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Talamusz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658552" y="1114346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Homloklebeny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90215" y="2388076"/>
            <a:ext cx="232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Amygdala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242763" y="3210634"/>
            <a:ext cx="207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Hipotalamusz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801111" y="3916220"/>
            <a:ext cx="314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Stresszhormon-rendszer, Autonóm IR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552310" y="4959666"/>
            <a:ext cx="5910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Szívverés, légzés felgyorsul, vérnyomás emelkedik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717764" y="5775517"/>
            <a:ext cx="351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Küzdelem vagy menekülés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557517" y="2408386"/>
            <a:ext cx="240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Hippokampusz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Egyenes összekötő nyíllal 14"/>
          <p:cNvCxnSpPr>
            <a:stCxn id="3" idx="2"/>
          </p:cNvCxnSpPr>
          <p:nvPr/>
        </p:nvCxnSpPr>
        <p:spPr>
          <a:xfrm>
            <a:off x="3152809" y="1276778"/>
            <a:ext cx="0" cy="33039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3148760" y="1987112"/>
            <a:ext cx="0" cy="33039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3148760" y="2888948"/>
            <a:ext cx="0" cy="3303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3173805" y="3677514"/>
            <a:ext cx="0" cy="3303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3128211" y="4698263"/>
            <a:ext cx="0" cy="3303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3128211" y="5445122"/>
            <a:ext cx="0" cy="3303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3886505" y="2588131"/>
            <a:ext cx="85779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V="1">
            <a:off x="8012023" y="1564922"/>
            <a:ext cx="521278" cy="769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7250340" y="2388076"/>
            <a:ext cx="204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Cinguláris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kéreg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Egyenes összekötő nyíllal 26"/>
          <p:cNvCxnSpPr/>
          <p:nvPr/>
        </p:nvCxnSpPr>
        <p:spPr>
          <a:xfrm flipV="1">
            <a:off x="6852413" y="2625245"/>
            <a:ext cx="397927" cy="1043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1270690" y="3113250"/>
            <a:ext cx="26684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10092806" y="625311"/>
            <a:ext cx="310996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Ő</a:t>
            </a:r>
          </a:p>
        </p:txBody>
      </p:sp>
      <p:sp>
        <p:nvSpPr>
          <p:cNvPr id="33" name="Téglalap 32"/>
          <p:cNvSpPr/>
          <p:nvPr/>
        </p:nvSpPr>
        <p:spPr>
          <a:xfrm>
            <a:off x="7942218" y="4127863"/>
            <a:ext cx="3675017" cy="14107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Ló és lovas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Érzelmi agy ↔ Racionális agy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219675" y="3226074"/>
            <a:ext cx="208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Agytörzs</a:t>
            </a:r>
            <a:endParaRPr lang="hu-H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stressz és élettani változások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42447"/>
            <a:ext cx="10996749" cy="482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Kortizol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kortizol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ébredéskori értéke (KÉÉ) és az esti értéke is összefügg a munkahelyi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stresszel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Munkahelyi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stresszből fakadó fáradtság, kimerülés és kiégés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alacsony KÉÉ </a:t>
            </a:r>
            <a:endParaRPr lang="hu-H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Tartósan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magas munkahelyi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feszültség → </a:t>
            </a:r>
            <a:r>
              <a:rPr lang="hu-H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 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megemelkedett </a:t>
            </a:r>
            <a:r>
              <a:rPr lang="hu-HU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kortizol</a:t>
            </a:r>
            <a:endParaRPr lang="hu-HU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 </a:t>
            </a:r>
            <a:r>
              <a:rPr lang="hu-H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kortizol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érték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hosszú távú, krónikus stressz mutatója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lehet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reggeli </a:t>
            </a:r>
            <a:r>
              <a:rPr lang="hu-H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kortizol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érték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munkahelyi feszültségek rövid távú hatásaival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függ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össze (pl. rosszabb alvásminőség, aggodalmaskodás).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749143" y="6348546"/>
            <a:ext cx="556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Rystedt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mtsai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2008;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Chida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Steptoe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2009)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12476</TotalTime>
  <Words>3889</Words>
  <Application>Microsoft Office PowerPoint</Application>
  <PresentationFormat>Szélesvásznú</PresentationFormat>
  <Paragraphs>662</Paragraphs>
  <Slides>60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60</vt:i4>
      </vt:variant>
    </vt:vector>
  </HeadingPairs>
  <TitlesOfParts>
    <vt:vector size="70" baseType="lpstr">
      <vt:lpstr>Arial</vt:lpstr>
      <vt:lpstr>Calibri</vt:lpstr>
      <vt:lpstr>Calibri Light</vt:lpstr>
      <vt:lpstr>inherit</vt:lpstr>
      <vt:lpstr>Symbol</vt:lpstr>
      <vt:lpstr>Times New Roman</vt:lpstr>
      <vt:lpstr>Wingdings</vt:lpstr>
      <vt:lpstr>Office Theme</vt:lpstr>
      <vt:lpstr>Office-téma</vt:lpstr>
      <vt:lpstr>1_Office-téma</vt:lpstr>
      <vt:lpstr>Pedagógusok lelki egészsége I. - Stressz, megküzdés, kiégés  Pedagógusok lelki egészsége II. - A lelki egészséget meghatározó tényezők, a lelki egészség megőrzésének lehetőségei </vt:lpstr>
      <vt:lpstr>Munkahelyi stressz </vt:lpstr>
      <vt:lpstr>Munkahelyi stressz Követelmény-kontroll modell</vt:lpstr>
      <vt:lpstr>Munkahelyi stressz Erőfeszítés-jutalom-egyensúlytalanság modell</vt:lpstr>
      <vt:lpstr>Munkahelyi stressz  Igazságtalanság a munkahelyen</vt:lpstr>
      <vt:lpstr>Munkahelyi stressz és egészség </vt:lpstr>
      <vt:lpstr>A stressz élettana – Az agy felépítése </vt:lpstr>
      <vt:lpstr>A stressz élettana</vt:lpstr>
      <vt:lpstr>Munkahelyi stressz és élettani változások </vt:lpstr>
      <vt:lpstr>Munkahelyi stressz és egészségi állapot </vt:lpstr>
      <vt:lpstr>Munkahelyi stressz és élettani változások </vt:lpstr>
      <vt:lpstr>Munkahelyi stressz modellek és egészségi állapot</vt:lpstr>
      <vt:lpstr>Munkahelyi stressz modellek és egészségi állapot </vt:lpstr>
      <vt:lpstr>Munkahelyi stressz </vt:lpstr>
      <vt:lpstr>Munkahelyi stressz és egészségmagatartás</vt:lpstr>
      <vt:lpstr>Munkahelyi stressz és egészségmagatartás </vt:lpstr>
      <vt:lpstr>Munkahelyi stressz és mentális egészség</vt:lpstr>
      <vt:lpstr>Pedagógusok lelkiállapota</vt:lpstr>
      <vt:lpstr>A kedvezőtlen lelkiállapot kockázati tényezői</vt:lpstr>
      <vt:lpstr>A kedvezőtlen lelkiállapot kockázati tényezői</vt:lpstr>
      <vt:lpstr>A kedvezőtlen lelkiállapot kockázati tényezői</vt:lpstr>
      <vt:lpstr>A kedvezőtlen lelkiállapot kockázati tényezői</vt:lpstr>
      <vt:lpstr>A kedvezőtlen lelkiállapot kockázati tényezői</vt:lpstr>
      <vt:lpstr>A kedvezőtlen lelkiállapot kockázati tényezői</vt:lpstr>
      <vt:lpstr>A kedvezőtlen lelkiállapot kockázati tényezői</vt:lpstr>
      <vt:lpstr>A kedvezőtlen lelkiállapot kockázati tényezői</vt:lpstr>
      <vt:lpstr>Mit tehetünk? - Stresszkezelés</vt:lpstr>
      <vt:lpstr>Stresszkezelés nulladik lépése - A stressz forrásainak azonosítása </vt:lpstr>
      <vt:lpstr>PowerPoint-bemutató</vt:lpstr>
      <vt:lpstr>Nem muszáj mindig pozitívnak lenni</vt:lpstr>
      <vt:lpstr>Tolerancia-ablak</vt:lpstr>
      <vt:lpstr>Tolerancia-ablak</vt:lpstr>
      <vt:lpstr>Kibillenés a tolerancia-ablakból</vt:lpstr>
      <vt:lpstr>Kibillenés a tolerancia-ablakból</vt:lpstr>
      <vt:lpstr>Kibillenés a tolerancia-ablakból</vt:lpstr>
      <vt:lpstr>A tolerancia-ablak bővíthető</vt:lpstr>
      <vt:lpstr>Megelőzés</vt:lpstr>
      <vt:lpstr>Megelőzés</vt:lpstr>
      <vt:lpstr>Megelőzés</vt:lpstr>
      <vt:lpstr>Megelőzés</vt:lpstr>
      <vt:lpstr>Megelőzés</vt:lpstr>
      <vt:lpstr>Megelőzés</vt:lpstr>
      <vt:lpstr>Megelőzés</vt:lpstr>
      <vt:lpstr>Megelőzés</vt:lpstr>
      <vt:lpstr>Megelőzés</vt:lpstr>
      <vt:lpstr>Megelőzés</vt:lpstr>
      <vt:lpstr>Megelőzés</vt:lpstr>
      <vt:lpstr>Megelőzés</vt:lpstr>
      <vt:lpstr>Megelőzés</vt:lpstr>
      <vt:lpstr>PowerPoint-bemutató</vt:lpstr>
      <vt:lpstr>Tudatos jelenlét</vt:lpstr>
      <vt:lpstr>Tudatos jelenlét</vt:lpstr>
      <vt:lpstr>Állapotfelmérés</vt:lpstr>
      <vt:lpstr>A felfokozott készenléti állapot kezelése</vt:lpstr>
      <vt:lpstr>A felfokozott készenléti állapot kezelése</vt:lpstr>
      <vt:lpstr>Az alacsony készenléti állapot kezelése</vt:lpstr>
      <vt:lpstr>Köszönöm a figyelmet!</vt:lpstr>
      <vt:lpstr>Felhasznált irodalmak</vt:lpstr>
      <vt:lpstr>Felhasznált irodalmak</vt:lpstr>
      <vt:lpstr>Felhasznált internetes 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kiégés</dc:title>
  <dc:creator>Merza Katalin</dc:creator>
  <cp:lastModifiedBy>Kollarics Tímea</cp:lastModifiedBy>
  <cp:revision>157</cp:revision>
  <dcterms:created xsi:type="dcterms:W3CDTF">2023-01-22T15:11:57Z</dcterms:created>
  <dcterms:modified xsi:type="dcterms:W3CDTF">2023-02-14T14:25:36Z</dcterms:modified>
</cp:coreProperties>
</file>