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2"/>
  </p:notesMasterIdLst>
  <p:sldIdLst>
    <p:sldId id="256" r:id="rId2"/>
    <p:sldId id="264" r:id="rId3"/>
    <p:sldId id="265" r:id="rId4"/>
    <p:sldId id="273" r:id="rId5"/>
    <p:sldId id="320" r:id="rId6"/>
    <p:sldId id="274" r:id="rId7"/>
    <p:sldId id="275" r:id="rId8"/>
    <p:sldId id="276" r:id="rId9"/>
    <p:sldId id="282" r:id="rId10"/>
    <p:sldId id="284" r:id="rId11"/>
    <p:sldId id="280" r:id="rId12"/>
    <p:sldId id="285" r:id="rId13"/>
    <p:sldId id="286" r:id="rId14"/>
    <p:sldId id="287" r:id="rId15"/>
    <p:sldId id="322" r:id="rId16"/>
    <p:sldId id="267" r:id="rId17"/>
    <p:sldId id="268" r:id="rId18"/>
    <p:sldId id="311" r:id="rId19"/>
    <p:sldId id="269" r:id="rId20"/>
    <p:sldId id="270" r:id="rId21"/>
    <p:sldId id="271" r:id="rId22"/>
    <p:sldId id="272" r:id="rId23"/>
    <p:sldId id="288" r:id="rId24"/>
    <p:sldId id="326" r:id="rId25"/>
    <p:sldId id="355" r:id="rId26"/>
    <p:sldId id="327" r:id="rId27"/>
    <p:sldId id="293" r:id="rId28"/>
    <p:sldId id="289" r:id="rId29"/>
    <p:sldId id="290" r:id="rId30"/>
    <p:sldId id="291" r:id="rId31"/>
    <p:sldId id="292" r:id="rId32"/>
    <p:sldId id="295" r:id="rId33"/>
    <p:sldId id="298" r:id="rId34"/>
    <p:sldId id="300" r:id="rId35"/>
    <p:sldId id="299" r:id="rId36"/>
    <p:sldId id="347" r:id="rId37"/>
    <p:sldId id="346" r:id="rId38"/>
    <p:sldId id="348" r:id="rId39"/>
    <p:sldId id="302" r:id="rId40"/>
    <p:sldId id="303" r:id="rId41"/>
    <p:sldId id="304" r:id="rId42"/>
    <p:sldId id="307" r:id="rId43"/>
    <p:sldId id="263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9" r:id="rId61"/>
    <p:sldId id="350" r:id="rId62"/>
    <p:sldId id="351" r:id="rId63"/>
    <p:sldId id="352" r:id="rId64"/>
    <p:sldId id="356" r:id="rId65"/>
    <p:sldId id="353" r:id="rId66"/>
    <p:sldId id="354" r:id="rId67"/>
    <p:sldId id="357" r:id="rId68"/>
    <p:sldId id="358" r:id="rId69"/>
    <p:sldId id="317" r:id="rId70"/>
    <p:sldId id="30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E08EC-B46B-43DC-8326-0FD55A6338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0D83D8-50C5-48B8-82F3-14EA1B7B19BA}">
      <dgm:prSet/>
      <dgm:spPr/>
      <dgm:t>
        <a:bodyPr/>
        <a:lstStyle/>
        <a:p>
          <a:r>
            <a:rPr lang="hu-HU"/>
            <a:t>- 57 kérdés</a:t>
          </a:r>
          <a:endParaRPr lang="en-US"/>
        </a:p>
      </dgm:t>
    </dgm:pt>
    <dgm:pt modelId="{CFFD7DF2-3AAA-4FD6-B677-CE86790392E9}" type="parTrans" cxnId="{EAF4A58C-CE3D-4FA1-A507-B514A50A338B}">
      <dgm:prSet/>
      <dgm:spPr/>
      <dgm:t>
        <a:bodyPr/>
        <a:lstStyle/>
        <a:p>
          <a:endParaRPr lang="en-US"/>
        </a:p>
      </dgm:t>
    </dgm:pt>
    <dgm:pt modelId="{7261D2F2-CB26-4BC4-B01A-D1F674B7B42C}" type="sibTrans" cxnId="{EAF4A58C-CE3D-4FA1-A507-B514A50A338B}">
      <dgm:prSet/>
      <dgm:spPr/>
      <dgm:t>
        <a:bodyPr/>
        <a:lstStyle/>
        <a:p>
          <a:endParaRPr lang="en-US"/>
        </a:p>
      </dgm:t>
    </dgm:pt>
    <dgm:pt modelId="{94589B71-95F2-44FB-AC79-042441DEEFF0}">
      <dgm:prSet/>
      <dgm:spPr/>
      <dgm:t>
        <a:bodyPr/>
        <a:lstStyle/>
        <a:p>
          <a:r>
            <a:rPr lang="hu-HU"/>
            <a:t>- 9 faktor</a:t>
          </a:r>
          <a:endParaRPr lang="en-US"/>
        </a:p>
      </dgm:t>
    </dgm:pt>
    <dgm:pt modelId="{66CAC4BA-437F-410B-BCE0-99796501FEBE}" type="parTrans" cxnId="{68A57F09-D42A-4C42-B06A-023912CF9019}">
      <dgm:prSet/>
      <dgm:spPr/>
      <dgm:t>
        <a:bodyPr/>
        <a:lstStyle/>
        <a:p>
          <a:endParaRPr lang="en-US"/>
        </a:p>
      </dgm:t>
    </dgm:pt>
    <dgm:pt modelId="{7C0A815A-6895-44A9-83D2-AC3FC460868F}" type="sibTrans" cxnId="{68A57F09-D42A-4C42-B06A-023912CF9019}">
      <dgm:prSet/>
      <dgm:spPr/>
      <dgm:t>
        <a:bodyPr/>
        <a:lstStyle/>
        <a:p>
          <a:endParaRPr lang="en-US"/>
        </a:p>
      </dgm:t>
    </dgm:pt>
    <dgm:pt modelId="{5BBAC223-AB8B-4C8B-BA88-481C88346A79}">
      <dgm:prSet/>
      <dgm:spPr/>
      <dgm:t>
        <a:bodyPr/>
        <a:lstStyle/>
        <a:p>
          <a:r>
            <a:rPr lang="hu-HU"/>
            <a:t>1. auditív-aktív</a:t>
          </a:r>
          <a:endParaRPr lang="en-US"/>
        </a:p>
      </dgm:t>
    </dgm:pt>
    <dgm:pt modelId="{DFABDE9B-5A91-464F-889B-782A6F89EB1B}" type="parTrans" cxnId="{F7D9344B-299A-4E0D-8BAA-108393A3904C}">
      <dgm:prSet/>
      <dgm:spPr/>
      <dgm:t>
        <a:bodyPr/>
        <a:lstStyle/>
        <a:p>
          <a:endParaRPr lang="en-US"/>
        </a:p>
      </dgm:t>
    </dgm:pt>
    <dgm:pt modelId="{16CA8FD8-88F5-4180-9B72-7B37DE1769A6}" type="sibTrans" cxnId="{F7D9344B-299A-4E0D-8BAA-108393A3904C}">
      <dgm:prSet/>
      <dgm:spPr/>
      <dgm:t>
        <a:bodyPr/>
        <a:lstStyle/>
        <a:p>
          <a:endParaRPr lang="en-US"/>
        </a:p>
      </dgm:t>
    </dgm:pt>
    <dgm:pt modelId="{255851F1-5696-4F1C-A21C-97F31AC9C7A2}">
      <dgm:prSet/>
      <dgm:spPr/>
      <dgm:t>
        <a:bodyPr/>
        <a:lstStyle/>
        <a:p>
          <a:r>
            <a:rPr lang="hu-HU"/>
            <a:t>2. auditív – befogadó</a:t>
          </a:r>
          <a:endParaRPr lang="en-US"/>
        </a:p>
      </dgm:t>
    </dgm:pt>
    <dgm:pt modelId="{C9267858-716B-46E7-B83E-1EC03FE4C62F}" type="parTrans" cxnId="{06A417AB-E5D7-40E1-B4C2-8640AC85785F}">
      <dgm:prSet/>
      <dgm:spPr/>
      <dgm:t>
        <a:bodyPr/>
        <a:lstStyle/>
        <a:p>
          <a:endParaRPr lang="en-US"/>
        </a:p>
      </dgm:t>
    </dgm:pt>
    <dgm:pt modelId="{14F6F8A5-6D3A-49D5-9F75-B094F2DF4DDC}" type="sibTrans" cxnId="{06A417AB-E5D7-40E1-B4C2-8640AC85785F}">
      <dgm:prSet/>
      <dgm:spPr/>
      <dgm:t>
        <a:bodyPr/>
        <a:lstStyle/>
        <a:p>
          <a:endParaRPr lang="en-US"/>
        </a:p>
      </dgm:t>
    </dgm:pt>
    <dgm:pt modelId="{BEC7B984-0A49-4205-BE8E-3590AA9C6C11}">
      <dgm:prSet/>
      <dgm:spPr/>
      <dgm:t>
        <a:bodyPr/>
        <a:lstStyle/>
        <a:p>
          <a:r>
            <a:rPr lang="hu-HU"/>
            <a:t>3. vizuális – ábra</a:t>
          </a:r>
          <a:endParaRPr lang="en-US"/>
        </a:p>
      </dgm:t>
    </dgm:pt>
    <dgm:pt modelId="{BC84B404-B553-4DB7-83CB-89DA1E770A16}" type="parTrans" cxnId="{5E06B626-8E04-4709-8B1B-1D762F7FEEEB}">
      <dgm:prSet/>
      <dgm:spPr/>
      <dgm:t>
        <a:bodyPr/>
        <a:lstStyle/>
        <a:p>
          <a:endParaRPr lang="en-US"/>
        </a:p>
      </dgm:t>
    </dgm:pt>
    <dgm:pt modelId="{86F4FD86-D6B5-4D31-BB1C-62F885380E4E}" type="sibTrans" cxnId="{5E06B626-8E04-4709-8B1B-1D762F7FEEEB}">
      <dgm:prSet/>
      <dgm:spPr/>
      <dgm:t>
        <a:bodyPr/>
        <a:lstStyle/>
        <a:p>
          <a:endParaRPr lang="en-US"/>
        </a:p>
      </dgm:t>
    </dgm:pt>
    <dgm:pt modelId="{BAF7D98F-6153-4591-8ECA-CEEC6C1CDDDC}">
      <dgm:prSet/>
      <dgm:spPr/>
      <dgm:t>
        <a:bodyPr/>
        <a:lstStyle/>
        <a:p>
          <a:r>
            <a:rPr lang="hu-HU"/>
            <a:t>4. vizuális – szöveg</a:t>
          </a:r>
          <a:endParaRPr lang="en-US"/>
        </a:p>
      </dgm:t>
    </dgm:pt>
    <dgm:pt modelId="{2484C1DF-30CD-4DEB-8AD6-8C3E1E7AD613}" type="parTrans" cxnId="{7B568E00-3CBF-4E3B-B028-F49C9B977624}">
      <dgm:prSet/>
      <dgm:spPr/>
      <dgm:t>
        <a:bodyPr/>
        <a:lstStyle/>
        <a:p>
          <a:endParaRPr lang="en-US"/>
        </a:p>
      </dgm:t>
    </dgm:pt>
    <dgm:pt modelId="{1C21843D-12AC-4A6B-B7CE-D71DD6465DC3}" type="sibTrans" cxnId="{7B568E00-3CBF-4E3B-B028-F49C9B977624}">
      <dgm:prSet/>
      <dgm:spPr/>
      <dgm:t>
        <a:bodyPr/>
        <a:lstStyle/>
        <a:p>
          <a:endParaRPr lang="en-US"/>
        </a:p>
      </dgm:t>
    </dgm:pt>
    <dgm:pt modelId="{78C0716E-EF53-4812-B764-1915630FAA93}">
      <dgm:prSet/>
      <dgm:spPr/>
      <dgm:t>
        <a:bodyPr/>
        <a:lstStyle/>
        <a:p>
          <a:r>
            <a:rPr lang="hu-HU"/>
            <a:t>5. mozgásos</a:t>
          </a:r>
          <a:endParaRPr lang="en-US"/>
        </a:p>
      </dgm:t>
    </dgm:pt>
    <dgm:pt modelId="{BE206F57-8769-48D5-BD91-C710A45F52D9}" type="parTrans" cxnId="{1E8CA79F-E06D-4489-A76A-332BBC7574B0}">
      <dgm:prSet/>
      <dgm:spPr/>
      <dgm:t>
        <a:bodyPr/>
        <a:lstStyle/>
        <a:p>
          <a:endParaRPr lang="en-US"/>
        </a:p>
      </dgm:t>
    </dgm:pt>
    <dgm:pt modelId="{699696CA-AA80-4F4D-85C4-FC67324039E1}" type="sibTrans" cxnId="{1E8CA79F-E06D-4489-A76A-332BBC7574B0}">
      <dgm:prSet/>
      <dgm:spPr/>
      <dgm:t>
        <a:bodyPr/>
        <a:lstStyle/>
        <a:p>
          <a:endParaRPr lang="en-US"/>
        </a:p>
      </dgm:t>
    </dgm:pt>
    <dgm:pt modelId="{67110A0E-E6B4-43E3-9E5E-C1F3CFC6FFF6}">
      <dgm:prSet/>
      <dgm:spPr/>
      <dgm:t>
        <a:bodyPr/>
        <a:lstStyle/>
        <a:p>
          <a:r>
            <a:rPr lang="hu-HU"/>
            <a:t>6. csend</a:t>
          </a:r>
          <a:endParaRPr lang="en-US"/>
        </a:p>
      </dgm:t>
    </dgm:pt>
    <dgm:pt modelId="{3DC02561-77FB-4E4A-A533-6B9F7705DFC8}" type="parTrans" cxnId="{1F2C9BD5-DDD1-4ECE-AC2C-8C0532386E71}">
      <dgm:prSet/>
      <dgm:spPr/>
      <dgm:t>
        <a:bodyPr/>
        <a:lstStyle/>
        <a:p>
          <a:endParaRPr lang="en-US"/>
        </a:p>
      </dgm:t>
    </dgm:pt>
    <dgm:pt modelId="{5165BCD2-D1D1-4948-A47E-ECABD8828F2F}" type="sibTrans" cxnId="{1F2C9BD5-DDD1-4ECE-AC2C-8C0532386E71}">
      <dgm:prSet/>
      <dgm:spPr/>
      <dgm:t>
        <a:bodyPr/>
        <a:lstStyle/>
        <a:p>
          <a:endParaRPr lang="en-US"/>
        </a:p>
      </dgm:t>
    </dgm:pt>
    <dgm:pt modelId="{BB32305C-E069-4D71-B475-D961FEA5487B}">
      <dgm:prSet/>
      <dgm:spPr/>
      <dgm:t>
        <a:bodyPr/>
        <a:lstStyle/>
        <a:p>
          <a:r>
            <a:rPr lang="hu-HU"/>
            <a:t>7. társas</a:t>
          </a:r>
          <a:endParaRPr lang="en-US"/>
        </a:p>
      </dgm:t>
    </dgm:pt>
    <dgm:pt modelId="{3B171315-5D67-48C9-97FD-9A9B5CF93BA5}" type="parTrans" cxnId="{A8C426A9-A17F-4840-8155-879E830AEC36}">
      <dgm:prSet/>
      <dgm:spPr/>
      <dgm:t>
        <a:bodyPr/>
        <a:lstStyle/>
        <a:p>
          <a:endParaRPr lang="en-US"/>
        </a:p>
      </dgm:t>
    </dgm:pt>
    <dgm:pt modelId="{BAE18BE4-9872-4CD0-AD90-7490CF63202E}" type="sibTrans" cxnId="{A8C426A9-A17F-4840-8155-879E830AEC36}">
      <dgm:prSet/>
      <dgm:spPr/>
      <dgm:t>
        <a:bodyPr/>
        <a:lstStyle/>
        <a:p>
          <a:endParaRPr lang="en-US"/>
        </a:p>
      </dgm:t>
    </dgm:pt>
    <dgm:pt modelId="{16C20AD2-3E38-4A68-8302-6AB2BC9C8F4A}">
      <dgm:prSet/>
      <dgm:spPr/>
      <dgm:t>
        <a:bodyPr/>
        <a:lstStyle/>
        <a:p>
          <a:r>
            <a:rPr lang="hu-HU"/>
            <a:t>8. értelmes</a:t>
          </a:r>
          <a:endParaRPr lang="en-US"/>
        </a:p>
      </dgm:t>
    </dgm:pt>
    <dgm:pt modelId="{99E26C2E-53D0-4E3C-B23C-D7C8A0730D3E}" type="parTrans" cxnId="{C5FBD24B-4FE6-44C2-9E08-87438D1A1283}">
      <dgm:prSet/>
      <dgm:spPr/>
      <dgm:t>
        <a:bodyPr/>
        <a:lstStyle/>
        <a:p>
          <a:endParaRPr lang="en-US"/>
        </a:p>
      </dgm:t>
    </dgm:pt>
    <dgm:pt modelId="{322A04F5-570E-4357-BBA0-141C5340736F}" type="sibTrans" cxnId="{C5FBD24B-4FE6-44C2-9E08-87438D1A1283}">
      <dgm:prSet/>
      <dgm:spPr/>
      <dgm:t>
        <a:bodyPr/>
        <a:lstStyle/>
        <a:p>
          <a:endParaRPr lang="en-US"/>
        </a:p>
      </dgm:t>
    </dgm:pt>
    <dgm:pt modelId="{58B490D0-89E8-456E-BBE9-652E3E2EC2D0}">
      <dgm:prSet/>
      <dgm:spPr/>
      <dgm:t>
        <a:bodyPr/>
        <a:lstStyle/>
        <a:p>
          <a:r>
            <a:rPr lang="hu-HU"/>
            <a:t>9. intuitív</a:t>
          </a:r>
          <a:endParaRPr lang="en-US"/>
        </a:p>
      </dgm:t>
    </dgm:pt>
    <dgm:pt modelId="{8180B77A-48D9-4963-8089-FAF9CC227FC2}" type="parTrans" cxnId="{B40B1AE7-1083-43B0-80C9-8849C4824ED1}">
      <dgm:prSet/>
      <dgm:spPr/>
      <dgm:t>
        <a:bodyPr/>
        <a:lstStyle/>
        <a:p>
          <a:endParaRPr lang="en-US"/>
        </a:p>
      </dgm:t>
    </dgm:pt>
    <dgm:pt modelId="{D222A1ED-AD53-42A8-9BEC-50C7609A7445}" type="sibTrans" cxnId="{B40B1AE7-1083-43B0-80C9-8849C4824ED1}">
      <dgm:prSet/>
      <dgm:spPr/>
      <dgm:t>
        <a:bodyPr/>
        <a:lstStyle/>
        <a:p>
          <a:endParaRPr lang="en-US"/>
        </a:p>
      </dgm:t>
    </dgm:pt>
    <dgm:pt modelId="{E8276368-40B3-4DC0-984C-3CEE8167303D}" type="pres">
      <dgm:prSet presAssocID="{747E08EC-B46B-43DC-8326-0FD55A6338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2ADEF92A-02DE-43E3-A62F-633EA3900975}" type="pres">
      <dgm:prSet presAssocID="{950D83D8-50C5-48B8-82F3-14EA1B7B19BA}" presName="thickLine" presStyleLbl="alignNode1" presStyleIdx="0" presStyleCnt="11"/>
      <dgm:spPr/>
    </dgm:pt>
    <dgm:pt modelId="{A84E8DAA-3615-48E7-B6C9-F87F1CEC2572}" type="pres">
      <dgm:prSet presAssocID="{950D83D8-50C5-48B8-82F3-14EA1B7B19BA}" presName="horz1" presStyleCnt="0"/>
      <dgm:spPr/>
    </dgm:pt>
    <dgm:pt modelId="{378E5ED0-3819-45F2-9A82-58DDE725517D}" type="pres">
      <dgm:prSet presAssocID="{950D83D8-50C5-48B8-82F3-14EA1B7B19BA}" presName="tx1" presStyleLbl="revTx" presStyleIdx="0" presStyleCnt="11"/>
      <dgm:spPr/>
      <dgm:t>
        <a:bodyPr/>
        <a:lstStyle/>
        <a:p>
          <a:endParaRPr lang="hu-HU"/>
        </a:p>
      </dgm:t>
    </dgm:pt>
    <dgm:pt modelId="{6231EF6B-CCAC-4C3E-AA72-743C1254E150}" type="pres">
      <dgm:prSet presAssocID="{950D83D8-50C5-48B8-82F3-14EA1B7B19BA}" presName="vert1" presStyleCnt="0"/>
      <dgm:spPr/>
    </dgm:pt>
    <dgm:pt modelId="{962C757A-2D17-4DF3-8BA1-021E10A8104F}" type="pres">
      <dgm:prSet presAssocID="{94589B71-95F2-44FB-AC79-042441DEEFF0}" presName="thickLine" presStyleLbl="alignNode1" presStyleIdx="1" presStyleCnt="11"/>
      <dgm:spPr/>
    </dgm:pt>
    <dgm:pt modelId="{CE944A64-6B8B-49EB-8EF4-645A0DFD3194}" type="pres">
      <dgm:prSet presAssocID="{94589B71-95F2-44FB-AC79-042441DEEFF0}" presName="horz1" presStyleCnt="0"/>
      <dgm:spPr/>
    </dgm:pt>
    <dgm:pt modelId="{7C61B2C7-F3A2-4FBB-A576-75AAD9B95638}" type="pres">
      <dgm:prSet presAssocID="{94589B71-95F2-44FB-AC79-042441DEEFF0}" presName="tx1" presStyleLbl="revTx" presStyleIdx="1" presStyleCnt="11"/>
      <dgm:spPr/>
      <dgm:t>
        <a:bodyPr/>
        <a:lstStyle/>
        <a:p>
          <a:endParaRPr lang="hu-HU"/>
        </a:p>
      </dgm:t>
    </dgm:pt>
    <dgm:pt modelId="{6FF75AAD-5C7C-45C9-A192-856A504F7C29}" type="pres">
      <dgm:prSet presAssocID="{94589B71-95F2-44FB-AC79-042441DEEFF0}" presName="vert1" presStyleCnt="0"/>
      <dgm:spPr/>
    </dgm:pt>
    <dgm:pt modelId="{996FDCF9-CF1F-4BBD-B557-6630C0CAC337}" type="pres">
      <dgm:prSet presAssocID="{5BBAC223-AB8B-4C8B-BA88-481C88346A79}" presName="thickLine" presStyleLbl="alignNode1" presStyleIdx="2" presStyleCnt="11"/>
      <dgm:spPr/>
    </dgm:pt>
    <dgm:pt modelId="{E4135B9B-305C-4566-B6D7-E577C60C7AEB}" type="pres">
      <dgm:prSet presAssocID="{5BBAC223-AB8B-4C8B-BA88-481C88346A79}" presName="horz1" presStyleCnt="0"/>
      <dgm:spPr/>
    </dgm:pt>
    <dgm:pt modelId="{510C3467-7AEF-479E-87FC-DADA4275001D}" type="pres">
      <dgm:prSet presAssocID="{5BBAC223-AB8B-4C8B-BA88-481C88346A79}" presName="tx1" presStyleLbl="revTx" presStyleIdx="2" presStyleCnt="11"/>
      <dgm:spPr/>
      <dgm:t>
        <a:bodyPr/>
        <a:lstStyle/>
        <a:p>
          <a:endParaRPr lang="hu-HU"/>
        </a:p>
      </dgm:t>
    </dgm:pt>
    <dgm:pt modelId="{B1011123-3B5C-4836-B1D3-9BF897BCD5DD}" type="pres">
      <dgm:prSet presAssocID="{5BBAC223-AB8B-4C8B-BA88-481C88346A79}" presName="vert1" presStyleCnt="0"/>
      <dgm:spPr/>
    </dgm:pt>
    <dgm:pt modelId="{99D6AA8F-4F2F-4A27-BF15-4DDA83D8F760}" type="pres">
      <dgm:prSet presAssocID="{255851F1-5696-4F1C-A21C-97F31AC9C7A2}" presName="thickLine" presStyleLbl="alignNode1" presStyleIdx="3" presStyleCnt="11"/>
      <dgm:spPr/>
    </dgm:pt>
    <dgm:pt modelId="{53DC3CE6-A4AF-4473-A8AC-7476903C3CD3}" type="pres">
      <dgm:prSet presAssocID="{255851F1-5696-4F1C-A21C-97F31AC9C7A2}" presName="horz1" presStyleCnt="0"/>
      <dgm:spPr/>
    </dgm:pt>
    <dgm:pt modelId="{BFE431D4-7DDA-4849-BF4D-DDCA2CBC23F2}" type="pres">
      <dgm:prSet presAssocID="{255851F1-5696-4F1C-A21C-97F31AC9C7A2}" presName="tx1" presStyleLbl="revTx" presStyleIdx="3" presStyleCnt="11"/>
      <dgm:spPr/>
      <dgm:t>
        <a:bodyPr/>
        <a:lstStyle/>
        <a:p>
          <a:endParaRPr lang="hu-HU"/>
        </a:p>
      </dgm:t>
    </dgm:pt>
    <dgm:pt modelId="{A8CFB11A-3881-484A-AEAF-22E2F96BD182}" type="pres">
      <dgm:prSet presAssocID="{255851F1-5696-4F1C-A21C-97F31AC9C7A2}" presName="vert1" presStyleCnt="0"/>
      <dgm:spPr/>
    </dgm:pt>
    <dgm:pt modelId="{72DC856F-AFF6-4ED1-832F-7477B34D5590}" type="pres">
      <dgm:prSet presAssocID="{BEC7B984-0A49-4205-BE8E-3590AA9C6C11}" presName="thickLine" presStyleLbl="alignNode1" presStyleIdx="4" presStyleCnt="11"/>
      <dgm:spPr/>
    </dgm:pt>
    <dgm:pt modelId="{86591827-6CB3-41FA-89A1-15FE9EE27D59}" type="pres">
      <dgm:prSet presAssocID="{BEC7B984-0A49-4205-BE8E-3590AA9C6C11}" presName="horz1" presStyleCnt="0"/>
      <dgm:spPr/>
    </dgm:pt>
    <dgm:pt modelId="{D618EF64-6811-4915-A547-D5CE057DAA8F}" type="pres">
      <dgm:prSet presAssocID="{BEC7B984-0A49-4205-BE8E-3590AA9C6C11}" presName="tx1" presStyleLbl="revTx" presStyleIdx="4" presStyleCnt="11"/>
      <dgm:spPr/>
      <dgm:t>
        <a:bodyPr/>
        <a:lstStyle/>
        <a:p>
          <a:endParaRPr lang="hu-HU"/>
        </a:p>
      </dgm:t>
    </dgm:pt>
    <dgm:pt modelId="{1BCDE502-9411-44F6-94AB-8DF84DA60B30}" type="pres">
      <dgm:prSet presAssocID="{BEC7B984-0A49-4205-BE8E-3590AA9C6C11}" presName="vert1" presStyleCnt="0"/>
      <dgm:spPr/>
    </dgm:pt>
    <dgm:pt modelId="{1670EC09-B3F6-44C9-A605-0E10FAFF8084}" type="pres">
      <dgm:prSet presAssocID="{BAF7D98F-6153-4591-8ECA-CEEC6C1CDDDC}" presName="thickLine" presStyleLbl="alignNode1" presStyleIdx="5" presStyleCnt="11"/>
      <dgm:spPr/>
    </dgm:pt>
    <dgm:pt modelId="{05EA3EB1-C81E-41A6-86E8-2E5F2FE116D6}" type="pres">
      <dgm:prSet presAssocID="{BAF7D98F-6153-4591-8ECA-CEEC6C1CDDDC}" presName="horz1" presStyleCnt="0"/>
      <dgm:spPr/>
    </dgm:pt>
    <dgm:pt modelId="{4FD904B1-A922-416C-BA03-CBE9B38F932F}" type="pres">
      <dgm:prSet presAssocID="{BAF7D98F-6153-4591-8ECA-CEEC6C1CDDDC}" presName="tx1" presStyleLbl="revTx" presStyleIdx="5" presStyleCnt="11"/>
      <dgm:spPr/>
      <dgm:t>
        <a:bodyPr/>
        <a:lstStyle/>
        <a:p>
          <a:endParaRPr lang="hu-HU"/>
        </a:p>
      </dgm:t>
    </dgm:pt>
    <dgm:pt modelId="{144EDEA5-486D-4981-9A15-F3E862F8679B}" type="pres">
      <dgm:prSet presAssocID="{BAF7D98F-6153-4591-8ECA-CEEC6C1CDDDC}" presName="vert1" presStyleCnt="0"/>
      <dgm:spPr/>
    </dgm:pt>
    <dgm:pt modelId="{66BB329E-D9C3-4027-A3A3-10459E40BD01}" type="pres">
      <dgm:prSet presAssocID="{78C0716E-EF53-4812-B764-1915630FAA93}" presName="thickLine" presStyleLbl="alignNode1" presStyleIdx="6" presStyleCnt="11"/>
      <dgm:spPr/>
    </dgm:pt>
    <dgm:pt modelId="{16996E93-0FBA-4275-A62D-E192BADC1B6B}" type="pres">
      <dgm:prSet presAssocID="{78C0716E-EF53-4812-B764-1915630FAA93}" presName="horz1" presStyleCnt="0"/>
      <dgm:spPr/>
    </dgm:pt>
    <dgm:pt modelId="{070DD18D-0215-44F0-A952-A45C4D085A7D}" type="pres">
      <dgm:prSet presAssocID="{78C0716E-EF53-4812-B764-1915630FAA93}" presName="tx1" presStyleLbl="revTx" presStyleIdx="6" presStyleCnt="11"/>
      <dgm:spPr/>
      <dgm:t>
        <a:bodyPr/>
        <a:lstStyle/>
        <a:p>
          <a:endParaRPr lang="hu-HU"/>
        </a:p>
      </dgm:t>
    </dgm:pt>
    <dgm:pt modelId="{FCAC7DFB-2F43-4BA5-8D26-66C7B1ADC78D}" type="pres">
      <dgm:prSet presAssocID="{78C0716E-EF53-4812-B764-1915630FAA93}" presName="vert1" presStyleCnt="0"/>
      <dgm:spPr/>
    </dgm:pt>
    <dgm:pt modelId="{2EC94CE5-9D94-4E36-8121-CAAAC402DB0D}" type="pres">
      <dgm:prSet presAssocID="{67110A0E-E6B4-43E3-9E5E-C1F3CFC6FFF6}" presName="thickLine" presStyleLbl="alignNode1" presStyleIdx="7" presStyleCnt="11"/>
      <dgm:spPr/>
    </dgm:pt>
    <dgm:pt modelId="{1555D5AB-7ABB-4065-A7BF-DD554FACCABF}" type="pres">
      <dgm:prSet presAssocID="{67110A0E-E6B4-43E3-9E5E-C1F3CFC6FFF6}" presName="horz1" presStyleCnt="0"/>
      <dgm:spPr/>
    </dgm:pt>
    <dgm:pt modelId="{F5A6941F-4ADD-4B7D-A9D1-EEA4F8A6CF87}" type="pres">
      <dgm:prSet presAssocID="{67110A0E-E6B4-43E3-9E5E-C1F3CFC6FFF6}" presName="tx1" presStyleLbl="revTx" presStyleIdx="7" presStyleCnt="11"/>
      <dgm:spPr/>
      <dgm:t>
        <a:bodyPr/>
        <a:lstStyle/>
        <a:p>
          <a:endParaRPr lang="hu-HU"/>
        </a:p>
      </dgm:t>
    </dgm:pt>
    <dgm:pt modelId="{AEDCB7DB-FE0D-4ED1-8607-F16A5760D435}" type="pres">
      <dgm:prSet presAssocID="{67110A0E-E6B4-43E3-9E5E-C1F3CFC6FFF6}" presName="vert1" presStyleCnt="0"/>
      <dgm:spPr/>
    </dgm:pt>
    <dgm:pt modelId="{BEFDCA39-A221-494A-9F49-B7536961177E}" type="pres">
      <dgm:prSet presAssocID="{BB32305C-E069-4D71-B475-D961FEA5487B}" presName="thickLine" presStyleLbl="alignNode1" presStyleIdx="8" presStyleCnt="11"/>
      <dgm:spPr/>
    </dgm:pt>
    <dgm:pt modelId="{E9F28687-2056-494A-87B3-622B74212CE6}" type="pres">
      <dgm:prSet presAssocID="{BB32305C-E069-4D71-B475-D961FEA5487B}" presName="horz1" presStyleCnt="0"/>
      <dgm:spPr/>
    </dgm:pt>
    <dgm:pt modelId="{5978E626-D920-45A8-8196-4F287D15FBA5}" type="pres">
      <dgm:prSet presAssocID="{BB32305C-E069-4D71-B475-D961FEA5487B}" presName="tx1" presStyleLbl="revTx" presStyleIdx="8" presStyleCnt="11"/>
      <dgm:spPr/>
      <dgm:t>
        <a:bodyPr/>
        <a:lstStyle/>
        <a:p>
          <a:endParaRPr lang="hu-HU"/>
        </a:p>
      </dgm:t>
    </dgm:pt>
    <dgm:pt modelId="{911EE415-620A-4EAC-9717-3E4A9F96951B}" type="pres">
      <dgm:prSet presAssocID="{BB32305C-E069-4D71-B475-D961FEA5487B}" presName="vert1" presStyleCnt="0"/>
      <dgm:spPr/>
    </dgm:pt>
    <dgm:pt modelId="{3A0940FD-84B1-4F19-AF9E-1486F88E766F}" type="pres">
      <dgm:prSet presAssocID="{16C20AD2-3E38-4A68-8302-6AB2BC9C8F4A}" presName="thickLine" presStyleLbl="alignNode1" presStyleIdx="9" presStyleCnt="11"/>
      <dgm:spPr/>
    </dgm:pt>
    <dgm:pt modelId="{6C8F1A7C-74E1-4B33-8449-EFB2643B06E4}" type="pres">
      <dgm:prSet presAssocID="{16C20AD2-3E38-4A68-8302-6AB2BC9C8F4A}" presName="horz1" presStyleCnt="0"/>
      <dgm:spPr/>
    </dgm:pt>
    <dgm:pt modelId="{328345B0-318F-443C-BB25-512CF73CC7DD}" type="pres">
      <dgm:prSet presAssocID="{16C20AD2-3E38-4A68-8302-6AB2BC9C8F4A}" presName="tx1" presStyleLbl="revTx" presStyleIdx="9" presStyleCnt="11"/>
      <dgm:spPr/>
      <dgm:t>
        <a:bodyPr/>
        <a:lstStyle/>
        <a:p>
          <a:endParaRPr lang="hu-HU"/>
        </a:p>
      </dgm:t>
    </dgm:pt>
    <dgm:pt modelId="{961622DA-6948-4B3D-AA10-50668A57D93A}" type="pres">
      <dgm:prSet presAssocID="{16C20AD2-3E38-4A68-8302-6AB2BC9C8F4A}" presName="vert1" presStyleCnt="0"/>
      <dgm:spPr/>
    </dgm:pt>
    <dgm:pt modelId="{FCE34FA6-374D-4BCF-BDDC-32BDF9941C62}" type="pres">
      <dgm:prSet presAssocID="{58B490D0-89E8-456E-BBE9-652E3E2EC2D0}" presName="thickLine" presStyleLbl="alignNode1" presStyleIdx="10" presStyleCnt="11"/>
      <dgm:spPr/>
    </dgm:pt>
    <dgm:pt modelId="{54E3C74C-528C-47CA-8AD5-21BE6A5038C7}" type="pres">
      <dgm:prSet presAssocID="{58B490D0-89E8-456E-BBE9-652E3E2EC2D0}" presName="horz1" presStyleCnt="0"/>
      <dgm:spPr/>
    </dgm:pt>
    <dgm:pt modelId="{6AFED95A-869A-44CA-84F3-230B29422455}" type="pres">
      <dgm:prSet presAssocID="{58B490D0-89E8-456E-BBE9-652E3E2EC2D0}" presName="tx1" presStyleLbl="revTx" presStyleIdx="10" presStyleCnt="11"/>
      <dgm:spPr/>
      <dgm:t>
        <a:bodyPr/>
        <a:lstStyle/>
        <a:p>
          <a:endParaRPr lang="hu-HU"/>
        </a:p>
      </dgm:t>
    </dgm:pt>
    <dgm:pt modelId="{BC261925-C0D3-4005-9C5A-5AD72DA2DB42}" type="pres">
      <dgm:prSet presAssocID="{58B490D0-89E8-456E-BBE9-652E3E2EC2D0}" presName="vert1" presStyleCnt="0"/>
      <dgm:spPr/>
    </dgm:pt>
  </dgm:ptLst>
  <dgm:cxnLst>
    <dgm:cxn modelId="{033D0514-E4F0-4FAF-A7BA-EFB0B4BE0794}" type="presOf" srcId="{BEC7B984-0A49-4205-BE8E-3590AA9C6C11}" destId="{D618EF64-6811-4915-A547-D5CE057DAA8F}" srcOrd="0" destOrd="0" presId="urn:microsoft.com/office/officeart/2008/layout/LinedList"/>
    <dgm:cxn modelId="{1E4B976C-4678-4B67-8554-809F8711E2AF}" type="presOf" srcId="{255851F1-5696-4F1C-A21C-97F31AC9C7A2}" destId="{BFE431D4-7DDA-4849-BF4D-DDCA2CBC23F2}" srcOrd="0" destOrd="0" presId="urn:microsoft.com/office/officeart/2008/layout/LinedList"/>
    <dgm:cxn modelId="{7B568E00-3CBF-4E3B-B028-F49C9B977624}" srcId="{747E08EC-B46B-43DC-8326-0FD55A6338A4}" destId="{BAF7D98F-6153-4591-8ECA-CEEC6C1CDDDC}" srcOrd="5" destOrd="0" parTransId="{2484C1DF-30CD-4DEB-8AD6-8C3E1E7AD613}" sibTransId="{1C21843D-12AC-4A6B-B7CE-D71DD6465DC3}"/>
    <dgm:cxn modelId="{C5FBD24B-4FE6-44C2-9E08-87438D1A1283}" srcId="{747E08EC-B46B-43DC-8326-0FD55A6338A4}" destId="{16C20AD2-3E38-4A68-8302-6AB2BC9C8F4A}" srcOrd="9" destOrd="0" parTransId="{99E26C2E-53D0-4E3C-B23C-D7C8A0730D3E}" sibTransId="{322A04F5-570E-4357-BBA0-141C5340736F}"/>
    <dgm:cxn modelId="{F7D9344B-299A-4E0D-8BAA-108393A3904C}" srcId="{747E08EC-B46B-43DC-8326-0FD55A6338A4}" destId="{5BBAC223-AB8B-4C8B-BA88-481C88346A79}" srcOrd="2" destOrd="0" parTransId="{DFABDE9B-5A91-464F-889B-782A6F89EB1B}" sibTransId="{16CA8FD8-88F5-4180-9B72-7B37DE1769A6}"/>
    <dgm:cxn modelId="{EB3C0A31-AD98-4AC5-859C-0F3F611E4D78}" type="presOf" srcId="{BAF7D98F-6153-4591-8ECA-CEEC6C1CDDDC}" destId="{4FD904B1-A922-416C-BA03-CBE9B38F932F}" srcOrd="0" destOrd="0" presId="urn:microsoft.com/office/officeart/2008/layout/LinedList"/>
    <dgm:cxn modelId="{613783F1-E16B-47CB-85F7-171E03C865B4}" type="presOf" srcId="{94589B71-95F2-44FB-AC79-042441DEEFF0}" destId="{7C61B2C7-F3A2-4FBB-A576-75AAD9B95638}" srcOrd="0" destOrd="0" presId="urn:microsoft.com/office/officeart/2008/layout/LinedList"/>
    <dgm:cxn modelId="{F9F22B9D-A2C9-4733-A9EA-515F7D9754D3}" type="presOf" srcId="{747E08EC-B46B-43DC-8326-0FD55A6338A4}" destId="{E8276368-40B3-4DC0-984C-3CEE8167303D}" srcOrd="0" destOrd="0" presId="urn:microsoft.com/office/officeart/2008/layout/LinedList"/>
    <dgm:cxn modelId="{5E06B626-8E04-4709-8B1B-1D762F7FEEEB}" srcId="{747E08EC-B46B-43DC-8326-0FD55A6338A4}" destId="{BEC7B984-0A49-4205-BE8E-3590AA9C6C11}" srcOrd="4" destOrd="0" parTransId="{BC84B404-B553-4DB7-83CB-89DA1E770A16}" sibTransId="{86F4FD86-D6B5-4D31-BB1C-62F885380E4E}"/>
    <dgm:cxn modelId="{D1148A39-291F-4BE2-9C40-F165501863E0}" type="presOf" srcId="{67110A0E-E6B4-43E3-9E5E-C1F3CFC6FFF6}" destId="{F5A6941F-4ADD-4B7D-A9D1-EEA4F8A6CF87}" srcOrd="0" destOrd="0" presId="urn:microsoft.com/office/officeart/2008/layout/LinedList"/>
    <dgm:cxn modelId="{B2BEDAF5-1D72-4FB3-993F-CB813F55F898}" type="presOf" srcId="{78C0716E-EF53-4812-B764-1915630FAA93}" destId="{070DD18D-0215-44F0-A952-A45C4D085A7D}" srcOrd="0" destOrd="0" presId="urn:microsoft.com/office/officeart/2008/layout/LinedList"/>
    <dgm:cxn modelId="{1E8CA79F-E06D-4489-A76A-332BBC7574B0}" srcId="{747E08EC-B46B-43DC-8326-0FD55A6338A4}" destId="{78C0716E-EF53-4812-B764-1915630FAA93}" srcOrd="6" destOrd="0" parTransId="{BE206F57-8769-48D5-BD91-C710A45F52D9}" sibTransId="{699696CA-AA80-4F4D-85C4-FC67324039E1}"/>
    <dgm:cxn modelId="{63CAEF55-A5CD-4731-A84C-EDDE01EBC904}" type="presOf" srcId="{5BBAC223-AB8B-4C8B-BA88-481C88346A79}" destId="{510C3467-7AEF-479E-87FC-DADA4275001D}" srcOrd="0" destOrd="0" presId="urn:microsoft.com/office/officeart/2008/layout/LinedList"/>
    <dgm:cxn modelId="{43E1FD96-6ECD-4785-8071-23FB868ACAEB}" type="presOf" srcId="{58B490D0-89E8-456E-BBE9-652E3E2EC2D0}" destId="{6AFED95A-869A-44CA-84F3-230B29422455}" srcOrd="0" destOrd="0" presId="urn:microsoft.com/office/officeart/2008/layout/LinedList"/>
    <dgm:cxn modelId="{31702893-7444-424C-B03F-071A3B97C2BB}" type="presOf" srcId="{BB32305C-E069-4D71-B475-D961FEA5487B}" destId="{5978E626-D920-45A8-8196-4F287D15FBA5}" srcOrd="0" destOrd="0" presId="urn:microsoft.com/office/officeart/2008/layout/LinedList"/>
    <dgm:cxn modelId="{47B1EA47-EB2A-4D60-889E-5BF8D441AFAB}" type="presOf" srcId="{950D83D8-50C5-48B8-82F3-14EA1B7B19BA}" destId="{378E5ED0-3819-45F2-9A82-58DDE725517D}" srcOrd="0" destOrd="0" presId="urn:microsoft.com/office/officeart/2008/layout/LinedList"/>
    <dgm:cxn modelId="{B40B1AE7-1083-43B0-80C9-8849C4824ED1}" srcId="{747E08EC-B46B-43DC-8326-0FD55A6338A4}" destId="{58B490D0-89E8-456E-BBE9-652E3E2EC2D0}" srcOrd="10" destOrd="0" parTransId="{8180B77A-48D9-4963-8089-FAF9CC227FC2}" sibTransId="{D222A1ED-AD53-42A8-9BEC-50C7609A7445}"/>
    <dgm:cxn modelId="{1FC08B7B-DA55-451B-BA6D-5EFD7FCB1C64}" type="presOf" srcId="{16C20AD2-3E38-4A68-8302-6AB2BC9C8F4A}" destId="{328345B0-318F-443C-BB25-512CF73CC7DD}" srcOrd="0" destOrd="0" presId="urn:microsoft.com/office/officeart/2008/layout/LinedList"/>
    <dgm:cxn modelId="{06A417AB-E5D7-40E1-B4C2-8640AC85785F}" srcId="{747E08EC-B46B-43DC-8326-0FD55A6338A4}" destId="{255851F1-5696-4F1C-A21C-97F31AC9C7A2}" srcOrd="3" destOrd="0" parTransId="{C9267858-716B-46E7-B83E-1EC03FE4C62F}" sibTransId="{14F6F8A5-6D3A-49D5-9F75-B094F2DF4DDC}"/>
    <dgm:cxn modelId="{A8C426A9-A17F-4840-8155-879E830AEC36}" srcId="{747E08EC-B46B-43DC-8326-0FD55A6338A4}" destId="{BB32305C-E069-4D71-B475-D961FEA5487B}" srcOrd="8" destOrd="0" parTransId="{3B171315-5D67-48C9-97FD-9A9B5CF93BA5}" sibTransId="{BAE18BE4-9872-4CD0-AD90-7490CF63202E}"/>
    <dgm:cxn modelId="{EAF4A58C-CE3D-4FA1-A507-B514A50A338B}" srcId="{747E08EC-B46B-43DC-8326-0FD55A6338A4}" destId="{950D83D8-50C5-48B8-82F3-14EA1B7B19BA}" srcOrd="0" destOrd="0" parTransId="{CFFD7DF2-3AAA-4FD6-B677-CE86790392E9}" sibTransId="{7261D2F2-CB26-4BC4-B01A-D1F674B7B42C}"/>
    <dgm:cxn modelId="{68A57F09-D42A-4C42-B06A-023912CF9019}" srcId="{747E08EC-B46B-43DC-8326-0FD55A6338A4}" destId="{94589B71-95F2-44FB-AC79-042441DEEFF0}" srcOrd="1" destOrd="0" parTransId="{66CAC4BA-437F-410B-BCE0-99796501FEBE}" sibTransId="{7C0A815A-6895-44A9-83D2-AC3FC460868F}"/>
    <dgm:cxn modelId="{1F2C9BD5-DDD1-4ECE-AC2C-8C0532386E71}" srcId="{747E08EC-B46B-43DC-8326-0FD55A6338A4}" destId="{67110A0E-E6B4-43E3-9E5E-C1F3CFC6FFF6}" srcOrd="7" destOrd="0" parTransId="{3DC02561-77FB-4E4A-A533-6B9F7705DFC8}" sibTransId="{5165BCD2-D1D1-4948-A47E-ECABD8828F2F}"/>
    <dgm:cxn modelId="{7803FFB0-5CFE-4367-916D-B03C6DB02D39}" type="presParOf" srcId="{E8276368-40B3-4DC0-984C-3CEE8167303D}" destId="{2ADEF92A-02DE-43E3-A62F-633EA3900975}" srcOrd="0" destOrd="0" presId="urn:microsoft.com/office/officeart/2008/layout/LinedList"/>
    <dgm:cxn modelId="{617320CD-AEB0-49EA-9E05-D0CFCDE602EC}" type="presParOf" srcId="{E8276368-40B3-4DC0-984C-3CEE8167303D}" destId="{A84E8DAA-3615-48E7-B6C9-F87F1CEC2572}" srcOrd="1" destOrd="0" presId="urn:microsoft.com/office/officeart/2008/layout/LinedList"/>
    <dgm:cxn modelId="{99198A2D-C1D4-40F7-BB67-AED8CF848B97}" type="presParOf" srcId="{A84E8DAA-3615-48E7-B6C9-F87F1CEC2572}" destId="{378E5ED0-3819-45F2-9A82-58DDE725517D}" srcOrd="0" destOrd="0" presId="urn:microsoft.com/office/officeart/2008/layout/LinedList"/>
    <dgm:cxn modelId="{BB62CA4D-D98F-4C40-8F77-EC6A574429F2}" type="presParOf" srcId="{A84E8DAA-3615-48E7-B6C9-F87F1CEC2572}" destId="{6231EF6B-CCAC-4C3E-AA72-743C1254E150}" srcOrd="1" destOrd="0" presId="urn:microsoft.com/office/officeart/2008/layout/LinedList"/>
    <dgm:cxn modelId="{3D1C3970-7303-49CD-ABBE-E1A4E77B9824}" type="presParOf" srcId="{E8276368-40B3-4DC0-984C-3CEE8167303D}" destId="{962C757A-2D17-4DF3-8BA1-021E10A8104F}" srcOrd="2" destOrd="0" presId="urn:microsoft.com/office/officeart/2008/layout/LinedList"/>
    <dgm:cxn modelId="{9797367B-C418-4346-8A05-3CDC063C4408}" type="presParOf" srcId="{E8276368-40B3-4DC0-984C-3CEE8167303D}" destId="{CE944A64-6B8B-49EB-8EF4-645A0DFD3194}" srcOrd="3" destOrd="0" presId="urn:microsoft.com/office/officeart/2008/layout/LinedList"/>
    <dgm:cxn modelId="{8A0CF4E9-8AEA-4B8A-9EA8-F63B196F0FF9}" type="presParOf" srcId="{CE944A64-6B8B-49EB-8EF4-645A0DFD3194}" destId="{7C61B2C7-F3A2-4FBB-A576-75AAD9B95638}" srcOrd="0" destOrd="0" presId="urn:microsoft.com/office/officeart/2008/layout/LinedList"/>
    <dgm:cxn modelId="{3DE13F68-39A8-4F23-BF18-4F43B9D6E5FF}" type="presParOf" srcId="{CE944A64-6B8B-49EB-8EF4-645A0DFD3194}" destId="{6FF75AAD-5C7C-45C9-A192-856A504F7C29}" srcOrd="1" destOrd="0" presId="urn:microsoft.com/office/officeart/2008/layout/LinedList"/>
    <dgm:cxn modelId="{3687B5E4-40E1-4D6E-B8B0-22858B327D03}" type="presParOf" srcId="{E8276368-40B3-4DC0-984C-3CEE8167303D}" destId="{996FDCF9-CF1F-4BBD-B557-6630C0CAC337}" srcOrd="4" destOrd="0" presId="urn:microsoft.com/office/officeart/2008/layout/LinedList"/>
    <dgm:cxn modelId="{3A838FCE-CAB8-4C24-9D90-1D329F986277}" type="presParOf" srcId="{E8276368-40B3-4DC0-984C-3CEE8167303D}" destId="{E4135B9B-305C-4566-B6D7-E577C60C7AEB}" srcOrd="5" destOrd="0" presId="urn:microsoft.com/office/officeart/2008/layout/LinedList"/>
    <dgm:cxn modelId="{3803B90C-025F-41B9-94D5-E29985850524}" type="presParOf" srcId="{E4135B9B-305C-4566-B6D7-E577C60C7AEB}" destId="{510C3467-7AEF-479E-87FC-DADA4275001D}" srcOrd="0" destOrd="0" presId="urn:microsoft.com/office/officeart/2008/layout/LinedList"/>
    <dgm:cxn modelId="{EB03371F-6C1B-4A1C-AFE3-292EF5313844}" type="presParOf" srcId="{E4135B9B-305C-4566-B6D7-E577C60C7AEB}" destId="{B1011123-3B5C-4836-B1D3-9BF897BCD5DD}" srcOrd="1" destOrd="0" presId="urn:microsoft.com/office/officeart/2008/layout/LinedList"/>
    <dgm:cxn modelId="{FFB1DEA3-676E-4B57-A326-F11309DC09D6}" type="presParOf" srcId="{E8276368-40B3-4DC0-984C-3CEE8167303D}" destId="{99D6AA8F-4F2F-4A27-BF15-4DDA83D8F760}" srcOrd="6" destOrd="0" presId="urn:microsoft.com/office/officeart/2008/layout/LinedList"/>
    <dgm:cxn modelId="{BBD53778-DA05-4596-ACDD-66114A42EC5D}" type="presParOf" srcId="{E8276368-40B3-4DC0-984C-3CEE8167303D}" destId="{53DC3CE6-A4AF-4473-A8AC-7476903C3CD3}" srcOrd="7" destOrd="0" presId="urn:microsoft.com/office/officeart/2008/layout/LinedList"/>
    <dgm:cxn modelId="{DEF9C771-8958-4260-9246-AEC934E4540E}" type="presParOf" srcId="{53DC3CE6-A4AF-4473-A8AC-7476903C3CD3}" destId="{BFE431D4-7DDA-4849-BF4D-DDCA2CBC23F2}" srcOrd="0" destOrd="0" presId="urn:microsoft.com/office/officeart/2008/layout/LinedList"/>
    <dgm:cxn modelId="{A0DC5A4C-9105-4EC7-9542-4CC4C9588909}" type="presParOf" srcId="{53DC3CE6-A4AF-4473-A8AC-7476903C3CD3}" destId="{A8CFB11A-3881-484A-AEAF-22E2F96BD182}" srcOrd="1" destOrd="0" presId="urn:microsoft.com/office/officeart/2008/layout/LinedList"/>
    <dgm:cxn modelId="{B68433F9-EEB0-4CDF-AFA6-DC0C475D2C05}" type="presParOf" srcId="{E8276368-40B3-4DC0-984C-3CEE8167303D}" destId="{72DC856F-AFF6-4ED1-832F-7477B34D5590}" srcOrd="8" destOrd="0" presId="urn:microsoft.com/office/officeart/2008/layout/LinedList"/>
    <dgm:cxn modelId="{062FB20C-81D0-499F-821D-DA2B660EA010}" type="presParOf" srcId="{E8276368-40B3-4DC0-984C-3CEE8167303D}" destId="{86591827-6CB3-41FA-89A1-15FE9EE27D59}" srcOrd="9" destOrd="0" presId="urn:microsoft.com/office/officeart/2008/layout/LinedList"/>
    <dgm:cxn modelId="{89AEC9BF-E2D9-4825-B0B9-941A14CAD446}" type="presParOf" srcId="{86591827-6CB3-41FA-89A1-15FE9EE27D59}" destId="{D618EF64-6811-4915-A547-D5CE057DAA8F}" srcOrd="0" destOrd="0" presId="urn:microsoft.com/office/officeart/2008/layout/LinedList"/>
    <dgm:cxn modelId="{98589F9C-4136-4970-B395-3B18CE337319}" type="presParOf" srcId="{86591827-6CB3-41FA-89A1-15FE9EE27D59}" destId="{1BCDE502-9411-44F6-94AB-8DF84DA60B30}" srcOrd="1" destOrd="0" presId="urn:microsoft.com/office/officeart/2008/layout/LinedList"/>
    <dgm:cxn modelId="{90B92B03-6BA8-4E0D-B324-872B12CED1CA}" type="presParOf" srcId="{E8276368-40B3-4DC0-984C-3CEE8167303D}" destId="{1670EC09-B3F6-44C9-A605-0E10FAFF8084}" srcOrd="10" destOrd="0" presId="urn:microsoft.com/office/officeart/2008/layout/LinedList"/>
    <dgm:cxn modelId="{497AF723-4668-41F5-A626-C50BA6E7E04F}" type="presParOf" srcId="{E8276368-40B3-4DC0-984C-3CEE8167303D}" destId="{05EA3EB1-C81E-41A6-86E8-2E5F2FE116D6}" srcOrd="11" destOrd="0" presId="urn:microsoft.com/office/officeart/2008/layout/LinedList"/>
    <dgm:cxn modelId="{86DEB741-08C9-4F84-BC9F-0E0A96F1927D}" type="presParOf" srcId="{05EA3EB1-C81E-41A6-86E8-2E5F2FE116D6}" destId="{4FD904B1-A922-416C-BA03-CBE9B38F932F}" srcOrd="0" destOrd="0" presId="urn:microsoft.com/office/officeart/2008/layout/LinedList"/>
    <dgm:cxn modelId="{9561B84B-9A90-47D4-B5D0-3BF42658FE24}" type="presParOf" srcId="{05EA3EB1-C81E-41A6-86E8-2E5F2FE116D6}" destId="{144EDEA5-486D-4981-9A15-F3E862F8679B}" srcOrd="1" destOrd="0" presId="urn:microsoft.com/office/officeart/2008/layout/LinedList"/>
    <dgm:cxn modelId="{79099AC0-D118-4A86-8E9B-2A38E7B581FE}" type="presParOf" srcId="{E8276368-40B3-4DC0-984C-3CEE8167303D}" destId="{66BB329E-D9C3-4027-A3A3-10459E40BD01}" srcOrd="12" destOrd="0" presId="urn:microsoft.com/office/officeart/2008/layout/LinedList"/>
    <dgm:cxn modelId="{0064C890-2642-45F3-BFCB-7655107036FE}" type="presParOf" srcId="{E8276368-40B3-4DC0-984C-3CEE8167303D}" destId="{16996E93-0FBA-4275-A62D-E192BADC1B6B}" srcOrd="13" destOrd="0" presId="urn:microsoft.com/office/officeart/2008/layout/LinedList"/>
    <dgm:cxn modelId="{43535097-DE29-4495-8B45-C2E0CAFB26C5}" type="presParOf" srcId="{16996E93-0FBA-4275-A62D-E192BADC1B6B}" destId="{070DD18D-0215-44F0-A952-A45C4D085A7D}" srcOrd="0" destOrd="0" presId="urn:microsoft.com/office/officeart/2008/layout/LinedList"/>
    <dgm:cxn modelId="{80F4CC52-39C8-4439-A191-3367C6A6965B}" type="presParOf" srcId="{16996E93-0FBA-4275-A62D-E192BADC1B6B}" destId="{FCAC7DFB-2F43-4BA5-8D26-66C7B1ADC78D}" srcOrd="1" destOrd="0" presId="urn:microsoft.com/office/officeart/2008/layout/LinedList"/>
    <dgm:cxn modelId="{5B2B8230-A3CC-4B00-9C47-87BFE222EDF9}" type="presParOf" srcId="{E8276368-40B3-4DC0-984C-3CEE8167303D}" destId="{2EC94CE5-9D94-4E36-8121-CAAAC402DB0D}" srcOrd="14" destOrd="0" presId="urn:microsoft.com/office/officeart/2008/layout/LinedList"/>
    <dgm:cxn modelId="{E83C9DE3-68E8-4BBF-B986-B4D979B345D5}" type="presParOf" srcId="{E8276368-40B3-4DC0-984C-3CEE8167303D}" destId="{1555D5AB-7ABB-4065-A7BF-DD554FACCABF}" srcOrd="15" destOrd="0" presId="urn:microsoft.com/office/officeart/2008/layout/LinedList"/>
    <dgm:cxn modelId="{F3D6A92D-5A1A-45A9-ACD2-850758075B96}" type="presParOf" srcId="{1555D5AB-7ABB-4065-A7BF-DD554FACCABF}" destId="{F5A6941F-4ADD-4B7D-A9D1-EEA4F8A6CF87}" srcOrd="0" destOrd="0" presId="urn:microsoft.com/office/officeart/2008/layout/LinedList"/>
    <dgm:cxn modelId="{0D1BAF14-9D90-4A9B-99F3-3722B2E66F07}" type="presParOf" srcId="{1555D5AB-7ABB-4065-A7BF-DD554FACCABF}" destId="{AEDCB7DB-FE0D-4ED1-8607-F16A5760D435}" srcOrd="1" destOrd="0" presId="urn:microsoft.com/office/officeart/2008/layout/LinedList"/>
    <dgm:cxn modelId="{9E1868B3-0564-4196-8AD9-C88A9765D171}" type="presParOf" srcId="{E8276368-40B3-4DC0-984C-3CEE8167303D}" destId="{BEFDCA39-A221-494A-9F49-B7536961177E}" srcOrd="16" destOrd="0" presId="urn:microsoft.com/office/officeart/2008/layout/LinedList"/>
    <dgm:cxn modelId="{457CD9BF-F908-4B1A-8C4E-279E68727FA3}" type="presParOf" srcId="{E8276368-40B3-4DC0-984C-3CEE8167303D}" destId="{E9F28687-2056-494A-87B3-622B74212CE6}" srcOrd="17" destOrd="0" presId="urn:microsoft.com/office/officeart/2008/layout/LinedList"/>
    <dgm:cxn modelId="{22798703-3203-4022-898A-B8D7380A59B4}" type="presParOf" srcId="{E9F28687-2056-494A-87B3-622B74212CE6}" destId="{5978E626-D920-45A8-8196-4F287D15FBA5}" srcOrd="0" destOrd="0" presId="urn:microsoft.com/office/officeart/2008/layout/LinedList"/>
    <dgm:cxn modelId="{1C594BDE-6840-4E9C-BFD3-AEB03B4A74EE}" type="presParOf" srcId="{E9F28687-2056-494A-87B3-622B74212CE6}" destId="{911EE415-620A-4EAC-9717-3E4A9F96951B}" srcOrd="1" destOrd="0" presId="urn:microsoft.com/office/officeart/2008/layout/LinedList"/>
    <dgm:cxn modelId="{5C4723E0-E719-42CF-9EAE-03DF0E050CFA}" type="presParOf" srcId="{E8276368-40B3-4DC0-984C-3CEE8167303D}" destId="{3A0940FD-84B1-4F19-AF9E-1486F88E766F}" srcOrd="18" destOrd="0" presId="urn:microsoft.com/office/officeart/2008/layout/LinedList"/>
    <dgm:cxn modelId="{B8D92FE3-621B-4E2C-814C-330ACFF1788B}" type="presParOf" srcId="{E8276368-40B3-4DC0-984C-3CEE8167303D}" destId="{6C8F1A7C-74E1-4B33-8449-EFB2643B06E4}" srcOrd="19" destOrd="0" presId="urn:microsoft.com/office/officeart/2008/layout/LinedList"/>
    <dgm:cxn modelId="{15A2B060-BC2F-401A-9ACA-54B96341D04F}" type="presParOf" srcId="{6C8F1A7C-74E1-4B33-8449-EFB2643B06E4}" destId="{328345B0-318F-443C-BB25-512CF73CC7DD}" srcOrd="0" destOrd="0" presId="urn:microsoft.com/office/officeart/2008/layout/LinedList"/>
    <dgm:cxn modelId="{6F11BB72-08C6-4C48-9D6D-1216C52AB475}" type="presParOf" srcId="{6C8F1A7C-74E1-4B33-8449-EFB2643B06E4}" destId="{961622DA-6948-4B3D-AA10-50668A57D93A}" srcOrd="1" destOrd="0" presId="urn:microsoft.com/office/officeart/2008/layout/LinedList"/>
    <dgm:cxn modelId="{71B80C8D-EB0B-41BC-843F-9096C187B425}" type="presParOf" srcId="{E8276368-40B3-4DC0-984C-3CEE8167303D}" destId="{FCE34FA6-374D-4BCF-BDDC-32BDF9941C62}" srcOrd="20" destOrd="0" presId="urn:microsoft.com/office/officeart/2008/layout/LinedList"/>
    <dgm:cxn modelId="{41EF69A8-5D14-426E-B3C5-DDF1E9F34A9F}" type="presParOf" srcId="{E8276368-40B3-4DC0-984C-3CEE8167303D}" destId="{54E3C74C-528C-47CA-8AD5-21BE6A5038C7}" srcOrd="21" destOrd="0" presId="urn:microsoft.com/office/officeart/2008/layout/LinedList"/>
    <dgm:cxn modelId="{4E7CD6BD-6C65-4CBC-90D6-0FE6F9FD98D6}" type="presParOf" srcId="{54E3C74C-528C-47CA-8AD5-21BE6A5038C7}" destId="{6AFED95A-869A-44CA-84F3-230B29422455}" srcOrd="0" destOrd="0" presId="urn:microsoft.com/office/officeart/2008/layout/LinedList"/>
    <dgm:cxn modelId="{224B9128-077F-4694-830B-DD637DBFD432}" type="presParOf" srcId="{54E3C74C-528C-47CA-8AD5-21BE6A5038C7}" destId="{BC261925-C0D3-4005-9C5A-5AD72DA2DB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EF92A-02DE-43E3-A62F-633EA3900975}">
      <dsp:nvSpPr>
        <dsp:cNvPr id="0" name=""/>
        <dsp:cNvSpPr/>
      </dsp:nvSpPr>
      <dsp:spPr>
        <a:xfrm>
          <a:off x="0" y="2347"/>
          <a:ext cx="49425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E5ED0-3819-45F2-9A82-58DDE725517D}">
      <dsp:nvSpPr>
        <dsp:cNvPr id="0" name=""/>
        <dsp:cNvSpPr/>
      </dsp:nvSpPr>
      <dsp:spPr>
        <a:xfrm>
          <a:off x="0" y="2347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- 57 kérdés</a:t>
          </a:r>
          <a:endParaRPr lang="en-US" sz="2000" kern="1200"/>
        </a:p>
      </dsp:txBody>
      <dsp:txXfrm>
        <a:off x="0" y="2347"/>
        <a:ext cx="4942507" cy="436710"/>
      </dsp:txXfrm>
    </dsp:sp>
    <dsp:sp modelId="{962C757A-2D17-4DF3-8BA1-021E10A8104F}">
      <dsp:nvSpPr>
        <dsp:cNvPr id="0" name=""/>
        <dsp:cNvSpPr/>
      </dsp:nvSpPr>
      <dsp:spPr>
        <a:xfrm>
          <a:off x="0" y="439058"/>
          <a:ext cx="4942507" cy="0"/>
        </a:xfrm>
        <a:prstGeom prst="line">
          <a:avLst/>
        </a:prstGeom>
        <a:solidFill>
          <a:schemeClr val="accent2">
            <a:hueOff val="3904"/>
            <a:satOff val="-2688"/>
            <a:lumOff val="-686"/>
            <a:alphaOff val="0"/>
          </a:schemeClr>
        </a:solidFill>
        <a:ln w="15875" cap="flat" cmpd="sng" algn="ctr">
          <a:solidFill>
            <a:schemeClr val="accent2">
              <a:hueOff val="3904"/>
              <a:satOff val="-2688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1B2C7-F3A2-4FBB-A576-75AAD9B95638}">
      <dsp:nvSpPr>
        <dsp:cNvPr id="0" name=""/>
        <dsp:cNvSpPr/>
      </dsp:nvSpPr>
      <dsp:spPr>
        <a:xfrm>
          <a:off x="0" y="439058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- 9 faktor</a:t>
          </a:r>
          <a:endParaRPr lang="en-US" sz="2000" kern="1200"/>
        </a:p>
      </dsp:txBody>
      <dsp:txXfrm>
        <a:off x="0" y="439058"/>
        <a:ext cx="4942507" cy="436710"/>
      </dsp:txXfrm>
    </dsp:sp>
    <dsp:sp modelId="{996FDCF9-CF1F-4BBD-B557-6630C0CAC337}">
      <dsp:nvSpPr>
        <dsp:cNvPr id="0" name=""/>
        <dsp:cNvSpPr/>
      </dsp:nvSpPr>
      <dsp:spPr>
        <a:xfrm>
          <a:off x="0" y="875769"/>
          <a:ext cx="4942507" cy="0"/>
        </a:xfrm>
        <a:prstGeom prst="lin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 w="15875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C3467-7AEF-479E-87FC-DADA4275001D}">
      <dsp:nvSpPr>
        <dsp:cNvPr id="0" name=""/>
        <dsp:cNvSpPr/>
      </dsp:nvSpPr>
      <dsp:spPr>
        <a:xfrm>
          <a:off x="0" y="875769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1. auditív-aktív</a:t>
          </a:r>
          <a:endParaRPr lang="en-US" sz="2000" kern="1200"/>
        </a:p>
      </dsp:txBody>
      <dsp:txXfrm>
        <a:off x="0" y="875769"/>
        <a:ext cx="4942507" cy="436710"/>
      </dsp:txXfrm>
    </dsp:sp>
    <dsp:sp modelId="{99D6AA8F-4F2F-4A27-BF15-4DDA83D8F760}">
      <dsp:nvSpPr>
        <dsp:cNvPr id="0" name=""/>
        <dsp:cNvSpPr/>
      </dsp:nvSpPr>
      <dsp:spPr>
        <a:xfrm>
          <a:off x="0" y="1312479"/>
          <a:ext cx="4942507" cy="0"/>
        </a:xfrm>
        <a:prstGeom prst="line">
          <a:avLst/>
        </a:prstGeom>
        <a:solidFill>
          <a:schemeClr val="accent2">
            <a:hueOff val="11711"/>
            <a:satOff val="-8063"/>
            <a:lumOff val="-2059"/>
            <a:alphaOff val="0"/>
          </a:schemeClr>
        </a:solidFill>
        <a:ln w="15875" cap="flat" cmpd="sng" algn="ctr">
          <a:solidFill>
            <a:schemeClr val="accent2">
              <a:hueOff val="11711"/>
              <a:satOff val="-8063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431D4-7DDA-4849-BF4D-DDCA2CBC23F2}">
      <dsp:nvSpPr>
        <dsp:cNvPr id="0" name=""/>
        <dsp:cNvSpPr/>
      </dsp:nvSpPr>
      <dsp:spPr>
        <a:xfrm>
          <a:off x="0" y="1312479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2. auditív – befogadó</a:t>
          </a:r>
          <a:endParaRPr lang="en-US" sz="2000" kern="1200"/>
        </a:p>
      </dsp:txBody>
      <dsp:txXfrm>
        <a:off x="0" y="1312479"/>
        <a:ext cx="4942507" cy="436710"/>
      </dsp:txXfrm>
    </dsp:sp>
    <dsp:sp modelId="{72DC856F-AFF6-4ED1-832F-7477B34D5590}">
      <dsp:nvSpPr>
        <dsp:cNvPr id="0" name=""/>
        <dsp:cNvSpPr/>
      </dsp:nvSpPr>
      <dsp:spPr>
        <a:xfrm>
          <a:off x="0" y="1749190"/>
          <a:ext cx="4942507" cy="0"/>
        </a:xfrm>
        <a:prstGeom prst="lin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 w="15875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8EF64-6811-4915-A547-D5CE057DAA8F}">
      <dsp:nvSpPr>
        <dsp:cNvPr id="0" name=""/>
        <dsp:cNvSpPr/>
      </dsp:nvSpPr>
      <dsp:spPr>
        <a:xfrm>
          <a:off x="0" y="1749190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3. vizuális – ábra</a:t>
          </a:r>
          <a:endParaRPr lang="en-US" sz="2000" kern="1200"/>
        </a:p>
      </dsp:txBody>
      <dsp:txXfrm>
        <a:off x="0" y="1749190"/>
        <a:ext cx="4942507" cy="436710"/>
      </dsp:txXfrm>
    </dsp:sp>
    <dsp:sp modelId="{1670EC09-B3F6-44C9-A605-0E10FAFF8084}">
      <dsp:nvSpPr>
        <dsp:cNvPr id="0" name=""/>
        <dsp:cNvSpPr/>
      </dsp:nvSpPr>
      <dsp:spPr>
        <a:xfrm>
          <a:off x="0" y="2185900"/>
          <a:ext cx="4942507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904B1-A922-416C-BA03-CBE9B38F932F}">
      <dsp:nvSpPr>
        <dsp:cNvPr id="0" name=""/>
        <dsp:cNvSpPr/>
      </dsp:nvSpPr>
      <dsp:spPr>
        <a:xfrm>
          <a:off x="0" y="2185900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4. vizuális – szöveg</a:t>
          </a:r>
          <a:endParaRPr lang="en-US" sz="2000" kern="1200"/>
        </a:p>
      </dsp:txBody>
      <dsp:txXfrm>
        <a:off x="0" y="2185900"/>
        <a:ext cx="4942507" cy="436710"/>
      </dsp:txXfrm>
    </dsp:sp>
    <dsp:sp modelId="{66BB329E-D9C3-4027-A3A3-10459E40BD01}">
      <dsp:nvSpPr>
        <dsp:cNvPr id="0" name=""/>
        <dsp:cNvSpPr/>
      </dsp:nvSpPr>
      <dsp:spPr>
        <a:xfrm>
          <a:off x="0" y="2622611"/>
          <a:ext cx="4942507" cy="0"/>
        </a:xfrm>
        <a:prstGeom prst="lin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 w="15875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DD18D-0215-44F0-A952-A45C4D085A7D}">
      <dsp:nvSpPr>
        <dsp:cNvPr id="0" name=""/>
        <dsp:cNvSpPr/>
      </dsp:nvSpPr>
      <dsp:spPr>
        <a:xfrm>
          <a:off x="0" y="2622611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5. mozgásos</a:t>
          </a:r>
          <a:endParaRPr lang="en-US" sz="2000" kern="1200"/>
        </a:p>
      </dsp:txBody>
      <dsp:txXfrm>
        <a:off x="0" y="2622611"/>
        <a:ext cx="4942507" cy="436710"/>
      </dsp:txXfrm>
    </dsp:sp>
    <dsp:sp modelId="{2EC94CE5-9D94-4E36-8121-CAAAC402DB0D}">
      <dsp:nvSpPr>
        <dsp:cNvPr id="0" name=""/>
        <dsp:cNvSpPr/>
      </dsp:nvSpPr>
      <dsp:spPr>
        <a:xfrm>
          <a:off x="0" y="3059321"/>
          <a:ext cx="4942507" cy="0"/>
        </a:xfrm>
        <a:prstGeom prst="line">
          <a:avLst/>
        </a:prstGeom>
        <a:solidFill>
          <a:schemeClr val="accent2">
            <a:hueOff val="27327"/>
            <a:satOff val="-18813"/>
            <a:lumOff val="-4804"/>
            <a:alphaOff val="0"/>
          </a:schemeClr>
        </a:solidFill>
        <a:ln w="15875" cap="flat" cmpd="sng" algn="ctr">
          <a:solidFill>
            <a:schemeClr val="accent2">
              <a:hueOff val="27327"/>
              <a:satOff val="-18813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6941F-4ADD-4B7D-A9D1-EEA4F8A6CF87}">
      <dsp:nvSpPr>
        <dsp:cNvPr id="0" name=""/>
        <dsp:cNvSpPr/>
      </dsp:nvSpPr>
      <dsp:spPr>
        <a:xfrm>
          <a:off x="0" y="3059321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6. csend</a:t>
          </a:r>
          <a:endParaRPr lang="en-US" sz="2000" kern="1200"/>
        </a:p>
      </dsp:txBody>
      <dsp:txXfrm>
        <a:off x="0" y="3059321"/>
        <a:ext cx="4942507" cy="436710"/>
      </dsp:txXfrm>
    </dsp:sp>
    <dsp:sp modelId="{BEFDCA39-A221-494A-9F49-B7536961177E}">
      <dsp:nvSpPr>
        <dsp:cNvPr id="0" name=""/>
        <dsp:cNvSpPr/>
      </dsp:nvSpPr>
      <dsp:spPr>
        <a:xfrm>
          <a:off x="0" y="3496032"/>
          <a:ext cx="4942507" cy="0"/>
        </a:xfrm>
        <a:prstGeom prst="lin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 w="15875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8E626-D920-45A8-8196-4F287D15FBA5}">
      <dsp:nvSpPr>
        <dsp:cNvPr id="0" name=""/>
        <dsp:cNvSpPr/>
      </dsp:nvSpPr>
      <dsp:spPr>
        <a:xfrm>
          <a:off x="0" y="3496032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7. társas</a:t>
          </a:r>
          <a:endParaRPr lang="en-US" sz="2000" kern="1200"/>
        </a:p>
      </dsp:txBody>
      <dsp:txXfrm>
        <a:off x="0" y="3496032"/>
        <a:ext cx="4942507" cy="436710"/>
      </dsp:txXfrm>
    </dsp:sp>
    <dsp:sp modelId="{3A0940FD-84B1-4F19-AF9E-1486F88E766F}">
      <dsp:nvSpPr>
        <dsp:cNvPr id="0" name=""/>
        <dsp:cNvSpPr/>
      </dsp:nvSpPr>
      <dsp:spPr>
        <a:xfrm>
          <a:off x="0" y="3932742"/>
          <a:ext cx="4942507" cy="0"/>
        </a:xfrm>
        <a:prstGeom prst="line">
          <a:avLst/>
        </a:prstGeom>
        <a:solidFill>
          <a:schemeClr val="accent2">
            <a:hueOff val="35134"/>
            <a:satOff val="-24188"/>
            <a:lumOff val="-6177"/>
            <a:alphaOff val="0"/>
          </a:schemeClr>
        </a:solidFill>
        <a:ln w="15875" cap="flat" cmpd="sng" algn="ctr">
          <a:solidFill>
            <a:schemeClr val="accent2">
              <a:hueOff val="35134"/>
              <a:satOff val="-24188"/>
              <a:lumOff val="-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345B0-318F-443C-BB25-512CF73CC7DD}">
      <dsp:nvSpPr>
        <dsp:cNvPr id="0" name=""/>
        <dsp:cNvSpPr/>
      </dsp:nvSpPr>
      <dsp:spPr>
        <a:xfrm>
          <a:off x="0" y="3932742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8. értelmes</a:t>
          </a:r>
          <a:endParaRPr lang="en-US" sz="2000" kern="1200"/>
        </a:p>
      </dsp:txBody>
      <dsp:txXfrm>
        <a:off x="0" y="3932742"/>
        <a:ext cx="4942507" cy="436710"/>
      </dsp:txXfrm>
    </dsp:sp>
    <dsp:sp modelId="{FCE34FA6-374D-4BCF-BDDC-32BDF9941C62}">
      <dsp:nvSpPr>
        <dsp:cNvPr id="0" name=""/>
        <dsp:cNvSpPr/>
      </dsp:nvSpPr>
      <dsp:spPr>
        <a:xfrm>
          <a:off x="0" y="4369453"/>
          <a:ext cx="4942507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ED95A-869A-44CA-84F3-230B29422455}">
      <dsp:nvSpPr>
        <dsp:cNvPr id="0" name=""/>
        <dsp:cNvSpPr/>
      </dsp:nvSpPr>
      <dsp:spPr>
        <a:xfrm>
          <a:off x="0" y="4369453"/>
          <a:ext cx="4942507" cy="436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/>
            <a:t>9. intuitív</a:t>
          </a:r>
          <a:endParaRPr lang="en-US" sz="2000" kern="1200"/>
        </a:p>
      </dsp:txBody>
      <dsp:txXfrm>
        <a:off x="0" y="4369453"/>
        <a:ext cx="4942507" cy="436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4761-FE4E-42DE-A9F9-F2F81847D903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7E3D-5969-4FA4-AD92-F54A6F22DC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11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9E73AEA-D504-40C2-981E-8A7B56C4B583}" type="slidenum">
              <a:rPr lang="hu-HU" smtClean="0"/>
              <a:t>18</a:t>
            </a:fld>
            <a:endParaRPr lang="hu-HU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2160" tIns="46080" rIns="92160" bIns="46080" anchor="b"/>
          <a:lstStyle/>
          <a:p>
            <a:pPr algn="r" defTabSz="-635">
              <a:spcBef>
                <a:spcPct val="200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fld id="{3118175E-3C6A-4997-A898-EA65983B92B5}" type="slidenum">
              <a:rPr lang="hu-HU" sz="1200">
                <a:solidFill>
                  <a:srgbClr val="000000"/>
                </a:solidFill>
              </a:rPr>
              <a:t>18</a:t>
            </a:fld>
            <a:endParaRPr lang="hu-HU" sz="1200">
              <a:solidFill>
                <a:srgbClr val="000000"/>
              </a:solidFill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1134520" y="746222"/>
            <a:ext cx="4528636" cy="371904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hu-HU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06357" y="4715154"/>
            <a:ext cx="4983389" cy="4575560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numCol="1" anchor="ctr" anchorCtr="0" compatLnSpc="1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1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3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09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32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9">
            <a:extLst>
              <a:ext uri="{FF2B5EF4-FFF2-40B4-BE49-F238E27FC236}">
                <a16:creationId xmlns:a16="http://schemas.microsoft.com/office/drawing/2014/main" id="{726E7425-C041-41F4-AFDC-83DCA8CF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1">
            <a:extLst>
              <a:ext uri="{FF2B5EF4-FFF2-40B4-BE49-F238E27FC236}">
                <a16:creationId xmlns:a16="http://schemas.microsoft.com/office/drawing/2014/main" id="{A0E28116-BD13-4D89-878D-6251847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>
            <a:extLst>
              <a:ext uri="{FF2B5EF4-FFF2-40B4-BE49-F238E27FC236}">
                <a16:creationId xmlns:a16="http://schemas.microsoft.com/office/drawing/2014/main" id="{C26B50F9-3B8D-4D3B-B97D-06A652DF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71F6-01D1-4FCB-87C6-00013980156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49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28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0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68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6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51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38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7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DD808C-3273-46AE-95A8-6F7545EF405E}" type="datetimeFigureOut">
              <a:rPr lang="hu-HU" smtClean="0"/>
              <a:t>2023. 02. 09.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ADBAFE-A314-4266-A32A-D60A2FCC28BF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4137" y="287384"/>
            <a:ext cx="11660777" cy="2873828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A pedagógusok és a diákok személyisége</a:t>
            </a:r>
            <a:br>
              <a:rPr lang="hu-HU" sz="5400" dirty="0" smtClean="0"/>
            </a:br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5400" dirty="0" smtClean="0"/>
              <a:t>Kognitív és affektív tényezők a tanulásban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3648891"/>
            <a:ext cx="10058400" cy="2717075"/>
          </a:xfrm>
        </p:spPr>
        <p:txBody>
          <a:bodyPr>
            <a:normAutofit fontScale="47500" lnSpcReduction="20000"/>
          </a:bodyPr>
          <a:lstStyle/>
          <a:p>
            <a:endParaRPr lang="hu-HU" dirty="0" smtClean="0"/>
          </a:p>
          <a:p>
            <a:r>
              <a:rPr lang="hu-HU" sz="5900" dirty="0" smtClean="0"/>
              <a:t>ZSUBRITS ATTILA</a:t>
            </a:r>
          </a:p>
          <a:p>
            <a:endParaRPr lang="hu-HU" sz="5900" dirty="0" smtClean="0"/>
          </a:p>
          <a:p>
            <a:r>
              <a:rPr lang="hu-HU" sz="5900" dirty="0" smtClean="0"/>
              <a:t>SOE, Képzők képzése</a:t>
            </a:r>
          </a:p>
          <a:p>
            <a:endParaRPr lang="hu-HU" sz="5900" dirty="0"/>
          </a:p>
          <a:p>
            <a:r>
              <a:rPr lang="hu-HU" sz="5900" dirty="0" smtClean="0"/>
              <a:t>2023.02.6-7.</a:t>
            </a:r>
            <a:endParaRPr lang="hu-HU" sz="5900" dirty="0"/>
          </a:p>
        </p:txBody>
      </p:sp>
    </p:spTree>
    <p:extLst>
      <p:ext uri="{BB962C8B-B14F-4D97-AF65-F5344CB8AC3E}">
        <p14:creationId xmlns:p14="http://schemas.microsoft.com/office/powerpoint/2010/main" val="15904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1981200" y="478972"/>
            <a:ext cx="8229600" cy="809898"/>
          </a:xfrm>
        </p:spPr>
        <p:txBody>
          <a:bodyPr/>
          <a:lstStyle/>
          <a:p>
            <a:r>
              <a:rPr lang="hu-HU" altLang="hu-HU" sz="2400" dirty="0"/>
              <a:t>Carl Gustav Jung (1875-1961):  </a:t>
            </a:r>
            <a:r>
              <a:rPr lang="hu-HU" altLang="hu-HU" sz="2400" b="1" dirty="0"/>
              <a:t>Analitikus pszichológiai irányzat</a:t>
            </a:r>
            <a:endParaRPr lang="hu-HU" altLang="hu-HU" sz="240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07528C9-FFF9-46D2-BE90-CFD36C644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10650" y="1920875"/>
            <a:ext cx="100149" cy="4433888"/>
          </a:xfrm>
        </p:spPr>
        <p:txBody>
          <a:bodyPr/>
          <a:lstStyle/>
          <a:p>
            <a:pPr marL="609600" indent="-609600">
              <a:buNone/>
              <a:defRPr/>
            </a:pPr>
            <a:endParaRPr lang="hu-HU" u="sng" dirty="0"/>
          </a:p>
          <a:p>
            <a:pPr>
              <a:defRPr/>
            </a:pPr>
            <a:endParaRPr lang="hu-HU" dirty="0"/>
          </a:p>
        </p:txBody>
      </p:sp>
      <p:pic>
        <p:nvPicPr>
          <p:cNvPr id="10242" name="Picture 2" descr="Könyv: Carl Gustav Jung: Emlékek, álmok, gondola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41" y="1571588"/>
            <a:ext cx="285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. G. Jung: Az ember és szimbólumai (Göncöl Kiadó Kft.) - antikvarium.h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358" y="134173"/>
            <a:ext cx="2405176" cy="35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önyvek — Ludányi Bet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35" y="2989146"/>
            <a:ext cx="2386875" cy="34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tudat térképe - a kereszt és kör alapú tudatmodell - SZE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" y="1895998"/>
            <a:ext cx="5704115" cy="428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8720" y="257931"/>
            <a:ext cx="10058400" cy="1219980"/>
          </a:xfrm>
        </p:spPr>
        <p:txBody>
          <a:bodyPr/>
          <a:lstStyle/>
          <a:p>
            <a:r>
              <a:rPr lang="hu-HU" b="1" dirty="0" smtClean="0"/>
              <a:t>     Pszichológiai </a:t>
            </a:r>
            <a:r>
              <a:rPr lang="hu-HU" b="1" dirty="0"/>
              <a:t>tudományterületek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400" u="sng" dirty="0" smtClean="0"/>
              <a:t>Alapterületek:</a:t>
            </a:r>
            <a:endParaRPr lang="hu-HU" sz="2400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Általános pszichológia</a:t>
            </a:r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endParaRPr lang="hu-HU" altLang="hu-HU" sz="2400" b="1" i="1" dirty="0"/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Fejlődéslélektan</a:t>
            </a:r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endParaRPr lang="hu-HU" altLang="hu-HU" sz="2400" b="1" i="1" dirty="0"/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Személyiséglélektan</a:t>
            </a:r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endParaRPr lang="hu-HU" altLang="hu-HU" sz="2400" b="1" i="1" dirty="0"/>
          </a:p>
          <a:p>
            <a:pPr marL="908050" lvl="1" indent="-514350">
              <a:buFont typeface="Calibri" panose="020F0502020204030204" pitchFamily="34" charset="0"/>
              <a:buAutoNum type="arabicPeriod"/>
            </a:pPr>
            <a:r>
              <a:rPr lang="hu-HU" altLang="hu-HU" sz="2400" b="1" i="1" dirty="0"/>
              <a:t>Szociálpszichológia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791201" y="1846052"/>
            <a:ext cx="5704113" cy="736282"/>
          </a:xfrm>
        </p:spPr>
        <p:txBody>
          <a:bodyPr>
            <a:normAutofit/>
          </a:bodyPr>
          <a:lstStyle/>
          <a:p>
            <a:r>
              <a:rPr lang="hu-HU" sz="2400" u="sng" dirty="0" smtClean="0"/>
              <a:t>KÉPZETTSÉG Szerinti ALKALMAZOTT ágak:</a:t>
            </a:r>
            <a:endParaRPr lang="hu-HU" sz="2400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888479" y="2847703"/>
            <a:ext cx="5216435" cy="37359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Klinikai </a:t>
            </a:r>
            <a:r>
              <a:rPr lang="hu-HU" sz="2800" dirty="0" smtClean="0"/>
              <a:t>pszichológia</a:t>
            </a:r>
            <a:endParaRPr lang="hu-H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Tanácsadó szakpszichológia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/>
              <a:t>Pedagógiai </a:t>
            </a:r>
            <a:r>
              <a:rPr lang="hu-HU" sz="2800" b="1" dirty="0" smtClean="0"/>
              <a:t>pszichológia</a:t>
            </a:r>
            <a:endParaRPr lang="hu-HU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Egészségfejlesztő szakpszichológus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Szervezet- munkapszichológia</a:t>
            </a:r>
          </a:p>
          <a:p>
            <a:endParaRPr lang="hu-HU" dirty="0"/>
          </a:p>
        </p:txBody>
      </p:sp>
      <p:pic>
        <p:nvPicPr>
          <p:cNvPr id="1026" name="Picture 2" descr="Pszichológia – Mozgó Köny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52" y="3527605"/>
            <a:ext cx="2264228" cy="32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artalom helye 4" descr="imagesCAV3FY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4" y="111928"/>
            <a:ext cx="1185386" cy="142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121920"/>
            <a:ext cx="11582400" cy="79248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000" dirty="0"/>
              <a:t> </a:t>
            </a:r>
            <a:r>
              <a:rPr lang="hu-HU" altLang="hu-HU" sz="4000" dirty="0" smtClean="0"/>
              <a:t> A pedagógiai pszichológia tárgya</a:t>
            </a:r>
            <a:endParaRPr lang="hu-HU" altLang="hu-HU" sz="4000" dirty="0"/>
          </a:p>
        </p:txBody>
      </p:sp>
      <p:sp>
        <p:nvSpPr>
          <p:cNvPr id="29699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hu-HU" altLang="hu-HU" sz="280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F422BF4-3F4B-4350-8BBB-139C99AED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46" y="1196975"/>
            <a:ext cx="759387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hu-H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</a:t>
            </a:r>
            <a:r>
              <a:rPr lang="hu-H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pedagógiai pszichológia a nevelési-oktatási területen megfigyelhető lélektani folyamatok törvényszerűségeit vizsgálja </a:t>
            </a:r>
          </a:p>
          <a:p>
            <a:pPr eaLnBrk="1" hangingPunct="1">
              <a:defRPr/>
            </a:pPr>
            <a:endParaRPr lang="hu-HU" sz="2800" i="1" u="sng" dirty="0" smtClean="0">
              <a:latin typeface="Tahoma" charset="0"/>
            </a:endParaRPr>
          </a:p>
          <a:p>
            <a:pPr eaLnBrk="1" hangingPunct="1">
              <a:defRPr/>
            </a:pPr>
            <a:r>
              <a:rPr lang="hu-HU" sz="2800" i="1" u="sng" dirty="0" smtClean="0">
                <a:latin typeface="Tahoma" charset="0"/>
              </a:rPr>
              <a:t>Célja</a:t>
            </a:r>
            <a:r>
              <a:rPr lang="hu-HU" sz="2800" i="1" u="sng" dirty="0">
                <a:latin typeface="Tahoma" charset="0"/>
              </a:rPr>
              <a:t>: </a:t>
            </a:r>
          </a:p>
          <a:p>
            <a:pPr eaLnBrk="1" hangingPunct="1">
              <a:defRPr/>
            </a:pPr>
            <a:r>
              <a:rPr lang="hu-HU" sz="2800" i="1" dirty="0">
                <a:latin typeface="Tahoma" charset="0"/>
              </a:rPr>
              <a:t>a nevelő-oktató munka eredményességének </a:t>
            </a:r>
            <a:r>
              <a:rPr lang="hu-HU" sz="2800" i="1" dirty="0" smtClean="0">
                <a:latin typeface="Tahoma" charset="0"/>
              </a:rPr>
              <a:t>növelése</a:t>
            </a:r>
          </a:p>
          <a:p>
            <a:pPr eaLnBrk="1" hangingPunct="1">
              <a:defRPr/>
            </a:pPr>
            <a:endParaRPr lang="hu-HU" sz="2800" i="1" dirty="0" smtClean="0">
              <a:latin typeface="Tahoma" charset="0"/>
            </a:endParaRPr>
          </a:p>
          <a:p>
            <a:pPr eaLnBrk="1" hangingPunct="1">
              <a:defRPr/>
            </a:pPr>
            <a:r>
              <a:rPr lang="hu-HU" sz="2800" i="1" u="sng" dirty="0" smtClean="0">
                <a:latin typeface="Tahoma" charset="0"/>
              </a:rPr>
              <a:t>Megjelenése:</a:t>
            </a:r>
            <a:endParaRPr lang="hu-HU" sz="2800" i="1" u="sng" dirty="0">
              <a:latin typeface="Tahoma" charset="0"/>
            </a:endParaRPr>
          </a:p>
          <a:p>
            <a:pPr marL="514350" indent="-514350" eaLnBrk="1" hangingPunct="1">
              <a:buAutoNum type="arabicPeriod"/>
              <a:defRPr/>
            </a:pPr>
            <a:r>
              <a:rPr lang="hu-HU" sz="2800" i="1" dirty="0" smtClean="0">
                <a:latin typeface="Tahoma" charset="0"/>
              </a:rPr>
              <a:t>Elméleti ismeretek a képzésben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hu-HU" sz="2800" i="1" dirty="0" smtClean="0">
                <a:latin typeface="Tahoma" charset="0"/>
              </a:rPr>
              <a:t>Intézményi pszichológusok</a:t>
            </a:r>
            <a:endParaRPr lang="hu-HU" sz="2800" i="1" dirty="0">
              <a:latin typeface="Tahoma" charset="0"/>
            </a:endParaRPr>
          </a:p>
          <a:p>
            <a:pPr eaLnBrk="1" hangingPunct="1">
              <a:defRPr/>
            </a:pPr>
            <a:endParaRPr lang="hu-HU" sz="2800" i="1" dirty="0">
              <a:latin typeface="Tahoma" charset="0"/>
            </a:endParaRPr>
          </a:p>
        </p:txBody>
      </p:sp>
      <p:pic>
        <p:nvPicPr>
          <p:cNvPr id="11266" name="Picture 2" descr="Dr. Tóth László: Pszichológia a tanításban (Pedellus Tankönyvkiadó Kft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3" y="131769"/>
            <a:ext cx="2204266" cy="29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ook pag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392" y="121920"/>
            <a:ext cx="2061312" cy="291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Book pag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96" y="3237005"/>
            <a:ext cx="2141870" cy="303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veléslélektan (könyv) - Vajda Zsuzsanna - Kósa Éva | Rukkola.h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3" y="3173850"/>
            <a:ext cx="2133600" cy="309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345"/>
          </a:xfrm>
        </p:spPr>
        <p:txBody>
          <a:bodyPr>
            <a:normAutofit/>
          </a:bodyPr>
          <a:lstStyle/>
          <a:p>
            <a:pPr algn="r"/>
            <a:r>
              <a:rPr lang="hu-HU" sz="4000" dirty="0" smtClean="0"/>
              <a:t>Pedagógiai pszichológia a gyakorlatban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 dirty="0" smtClean="0"/>
              <a:t>Munkahelyek:</a:t>
            </a:r>
            <a:endParaRPr lang="hu-HU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74171" y="2582334"/>
            <a:ext cx="5408023" cy="3914260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Óvoda-iskolapszichológus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Gyermekvédelmi intézményi </a:t>
            </a:r>
            <a:r>
              <a:rPr lang="hu-HU" sz="2400" dirty="0" smtClean="0"/>
              <a:t>pszichológus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/>
              <a:t>Pedagógiai </a:t>
            </a:r>
            <a:r>
              <a:rPr lang="hu-HU" sz="2400" dirty="0" smtClean="0"/>
              <a:t>szakszolgálat</a:t>
            </a:r>
            <a:endParaRPr lang="hu-HU" sz="2400" i="1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52160" y="1846052"/>
            <a:ext cx="5303520" cy="736282"/>
          </a:xfrm>
        </p:spPr>
        <p:txBody>
          <a:bodyPr/>
          <a:lstStyle/>
          <a:p>
            <a:r>
              <a:rPr lang="hu-HU" u="sng" dirty="0" err="1" smtClean="0"/>
              <a:t>IskolApszichológiai</a:t>
            </a:r>
            <a:r>
              <a:rPr lang="hu-HU" u="sng" dirty="0" smtClean="0"/>
              <a:t> Tevékenységek:</a:t>
            </a:r>
            <a:endParaRPr lang="hu-HU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686697" y="2582333"/>
            <a:ext cx="6383383" cy="41232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 smtClean="0"/>
              <a:t>Pszichológiai vizsgálatok, </a:t>
            </a:r>
            <a:r>
              <a:rPr lang="hu-HU" altLang="hu-HU" b="1" dirty="0"/>
              <a:t>szűrések </a:t>
            </a:r>
            <a:r>
              <a:rPr lang="hu-HU" altLang="hu-HU" dirty="0" smtClean="0"/>
              <a:t> </a:t>
            </a:r>
            <a:endParaRPr lang="hu-HU" altLang="hu-H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i="1" dirty="0" smtClean="0"/>
              <a:t>Foglalkozások látogatása, megfigyelések</a:t>
            </a:r>
            <a:endParaRPr lang="hu-HU" altLang="hu-H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/>
              <a:t>Közvetlen foglalkozás a gyerekekkel</a:t>
            </a:r>
            <a:r>
              <a:rPr lang="hu-HU" altLang="hu-HU" dirty="0"/>
              <a:t>:  egyéni esetek ellátása, közösségekkel </a:t>
            </a:r>
            <a:r>
              <a:rPr lang="hu-HU" altLang="hu-HU" dirty="0" smtClean="0"/>
              <a:t>foglalkozás</a:t>
            </a:r>
            <a:endParaRPr lang="hu-HU" altLang="hu-HU" u="sng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i="1" dirty="0"/>
              <a:t>Eltérő bánásmódot igénylő gyerekekkel </a:t>
            </a:r>
            <a:r>
              <a:rPr lang="hu-HU" altLang="hu-HU" b="1" i="1" dirty="0" smtClean="0"/>
              <a:t>foglalkozás: </a:t>
            </a:r>
            <a:r>
              <a:rPr lang="hu-HU" altLang="hu-HU" i="1" dirty="0" smtClean="0"/>
              <a:t>tehetség, BTMN, SNI</a:t>
            </a:r>
            <a:endParaRPr lang="hu-HU" altLang="hu-HU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/>
              <a:t>Pedagógusokkal </a:t>
            </a:r>
            <a:r>
              <a:rPr lang="hu-HU" altLang="hu-HU" b="1" dirty="0" smtClean="0"/>
              <a:t>munkakapcsolat</a:t>
            </a:r>
            <a:endParaRPr lang="hu-HU" altLang="hu-HU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i="1" dirty="0"/>
              <a:t>A mentálhigiénés szemlélet </a:t>
            </a:r>
            <a:r>
              <a:rPr lang="hu-HU" altLang="hu-HU" i="1" dirty="0" smtClean="0"/>
              <a:t>érvényesítése. </a:t>
            </a:r>
            <a:endParaRPr lang="hu-HU" altLang="hu-HU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dirty="0" smtClean="0"/>
              <a:t>Prevenciós foglalkozások</a:t>
            </a:r>
            <a:endParaRPr lang="hu-HU" altLang="hu-HU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hu-HU" altLang="hu-HU" b="1" i="1" dirty="0" smtClean="0"/>
              <a:t>Szülőkonzultáció: f</a:t>
            </a:r>
            <a:r>
              <a:rPr lang="hu-HU" altLang="hu-HU" i="1" dirty="0" smtClean="0"/>
              <a:t>ogadóóra</a:t>
            </a:r>
            <a:endParaRPr lang="hu-HU" altLang="hu-HU" i="1" dirty="0"/>
          </a:p>
          <a:p>
            <a:endParaRPr lang="hu-HU" dirty="0"/>
          </a:p>
        </p:txBody>
      </p:sp>
      <p:pic>
        <p:nvPicPr>
          <p:cNvPr id="7" name="Tartalom helye 3" descr="1237130_707019232646353_530816051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77" y="86685"/>
            <a:ext cx="2498976" cy="18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000" dirty="0"/>
              <a:t>Az </a:t>
            </a:r>
            <a:r>
              <a:rPr lang="hu-HU" altLang="hu-HU" sz="4000" dirty="0" smtClean="0"/>
              <a:t>iskolapszichológus tevékenysége</a:t>
            </a:r>
            <a:endParaRPr lang="hu-HU" altLang="hu-HU" sz="4000" dirty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209006" y="1314994"/>
            <a:ext cx="11782697" cy="554300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u="sng" dirty="0" smtClean="0"/>
              <a:t>Beavatkozási szintek: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u="sng" dirty="0"/>
          </a:p>
          <a:p>
            <a:pPr marL="514350" indent="-514350" eaLnBrk="1" hangingPunct="1">
              <a:lnSpc>
                <a:spcPct val="80000"/>
              </a:lnSpc>
              <a:buAutoNum type="arabicPeriod"/>
            </a:pPr>
            <a:r>
              <a:rPr lang="hu-HU" altLang="hu-HU" sz="2800" i="1" dirty="0" smtClean="0"/>
              <a:t>Konzultáció: tanár, szülő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dirty="0" smtClean="0"/>
              <a:t>2. Tanácsadás: egyéni, csoportos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dirty="0" smtClean="0"/>
              <a:t>3. Óratartás, foglalkozások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u-HU" altLang="hu-HU" sz="2800" i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800" i="1" dirty="0" smtClean="0"/>
              <a:t>4. </a:t>
            </a:r>
            <a:r>
              <a:rPr lang="hu-HU" altLang="hu-HU" sz="2800" i="1" dirty="0" err="1" smtClean="0"/>
              <a:t>Továbbküldés</a:t>
            </a:r>
            <a:r>
              <a:rPr lang="hu-HU" altLang="hu-HU" sz="2800" i="1" dirty="0" smtClean="0"/>
              <a:t>, ahol terápiás ellátásra kerülhet sor</a:t>
            </a:r>
            <a:endParaRPr lang="hu-HU" altLang="hu-HU" sz="2800" i="1" dirty="0"/>
          </a:p>
        </p:txBody>
      </p:sp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4" y="1393371"/>
            <a:ext cx="2675341" cy="3859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17" y="2238103"/>
            <a:ext cx="2759437" cy="3953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1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3516"/>
          </a:xfrm>
        </p:spPr>
        <p:txBody>
          <a:bodyPr>
            <a:normAutofit/>
          </a:bodyPr>
          <a:lstStyle/>
          <a:p>
            <a:r>
              <a:rPr lang="hu-HU" sz="4000" dirty="0" smtClean="0"/>
              <a:t>Pedagógiai pszichológiai vizsgálati jelenségek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589" y="1306286"/>
            <a:ext cx="10964091" cy="56257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A tanár-diák kapcsolat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Egyén és csoport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Szociometriai vizsgálatok az intézményekben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Személyiség megismerési kompetencia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Képességfejlesztés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Tanulási stratégiák, stílusok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Motiváció, értékelés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Tehetség, intelligencia, kreativitás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Iskolai egészségpszichológia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i="1" dirty="0" smtClean="0"/>
              <a:t>A pedagógus személyisége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</p:txBody>
      </p:sp>
      <p:pic>
        <p:nvPicPr>
          <p:cNvPr id="4" name="Picture 6" descr="Könyv: Pedagógusok pszichológiai kézikönyve I - III. (N. Kollár Katal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14" y="1496939"/>
            <a:ext cx="2500650" cy="335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atic-cdn.szaktars.hu/pdf/KiadokOsiris/OsirisKonyvek_0745/thumb/page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60" y="2786743"/>
            <a:ext cx="2424989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0388" y="286603"/>
            <a:ext cx="9135291" cy="1450757"/>
          </a:xfrm>
        </p:spPr>
        <p:txBody>
          <a:bodyPr>
            <a:normAutofit fontScale="90000"/>
          </a:bodyPr>
          <a:lstStyle/>
          <a:p>
            <a:pPr algn="r"/>
            <a:r>
              <a:rPr lang="hu-HU" sz="4000" dirty="0" err="1" smtClean="0"/>
              <a:t>McKinsey</a:t>
            </a:r>
            <a:r>
              <a:rPr lang="hu-HU" sz="4000" dirty="0" smtClean="0"/>
              <a:t> jelentés, 2007: </a:t>
            </a:r>
            <a:br>
              <a:rPr lang="hu-HU" sz="4000" dirty="0" smtClean="0"/>
            </a:br>
            <a:r>
              <a:rPr lang="hu-HU" sz="4000" b="1" dirty="0" smtClean="0"/>
              <a:t>Mi áll a világ legsikeresebb iskolai rendszereinek teljesítményének hátterében?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9635" y="2023962"/>
            <a:ext cx="11678194" cy="4834037"/>
          </a:xfrm>
        </p:spPr>
        <p:txBody>
          <a:bodyPr/>
          <a:lstStyle/>
          <a:p>
            <a:pPr marL="0" indent="0">
              <a:buNone/>
            </a:pPr>
            <a:r>
              <a:rPr lang="hu-HU" b="1" u="sng" dirty="0" smtClean="0"/>
              <a:t>Kutatási KIINDULÓPONT: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Jól teljesítő és gyors fejlődést mutató iskolarendszerek közös vonásait</a:t>
            </a:r>
            <a:r>
              <a:rPr lang="hu-HU" sz="2400" dirty="0" smtClean="0"/>
              <a:t> mérte a világ országaiban (OECD, PISA)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A szakpolitikusok számára is tájékozódást kívántak adni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/>
              <a:t>A reformok (pénzek, szerkezeti átalakítások, osztálylétszámcsökkentés) ellenére </a:t>
            </a:r>
            <a:r>
              <a:rPr lang="hu-HU" sz="2400" b="1" dirty="0" smtClean="0"/>
              <a:t>sok országban nem voltak változások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 smtClean="0"/>
              <a:t>25 országot vizsgáltak</a:t>
            </a:r>
            <a:r>
              <a:rPr lang="hu-HU" sz="2400" dirty="0" smtClean="0"/>
              <a:t>: köztük </a:t>
            </a:r>
            <a:r>
              <a:rPr lang="hu-HU" sz="2400" b="1" dirty="0" smtClean="0"/>
              <a:t>a 10 legjobban teljesítőt is </a:t>
            </a:r>
            <a:r>
              <a:rPr lang="hu-HU" sz="2400" dirty="0" smtClean="0"/>
              <a:t>(pl. USA, Anglia, Új-Zéland, </a:t>
            </a:r>
            <a:r>
              <a:rPr lang="hu-HU" sz="2400" i="1" dirty="0" smtClean="0"/>
              <a:t>Szingapúr, Finnország</a:t>
            </a:r>
            <a:r>
              <a:rPr lang="hu-HU" sz="2400" dirty="0" smtClean="0"/>
              <a:t>, Norvégia, Hollandia, </a:t>
            </a:r>
            <a:r>
              <a:rPr lang="hu-HU" sz="2400" i="1" dirty="0" smtClean="0"/>
              <a:t>Dél-Korea</a:t>
            </a:r>
            <a:r>
              <a:rPr lang="hu-HU" sz="2400" dirty="0" smtClean="0"/>
              <a:t>, Hong Kong, </a:t>
            </a:r>
            <a:r>
              <a:rPr lang="hu-HU" sz="2400" i="1" dirty="0" smtClean="0"/>
              <a:t>Japán</a:t>
            </a:r>
            <a:r>
              <a:rPr lang="hu-HU" sz="2400" dirty="0" smtClean="0"/>
              <a:t>, Németország, Franciaország, Olaszország, Belgium, Ausztrália)  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</p:txBody>
      </p:sp>
      <p:pic>
        <p:nvPicPr>
          <p:cNvPr id="4" name="Picture 4" descr="Földgömb labda szivacs labda földgömb 7,5 cm, foldgomb-ki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029" y="0"/>
            <a:ext cx="2281418" cy="18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6140"/>
          </a:xfrm>
        </p:spPr>
        <p:txBody>
          <a:bodyPr/>
          <a:lstStyle/>
          <a:p>
            <a:r>
              <a:rPr lang="hu-HU" dirty="0" smtClean="0"/>
              <a:t>Végső 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57" y="1845733"/>
            <a:ext cx="11181806" cy="5012267"/>
          </a:xfrm>
        </p:spPr>
        <p:txBody>
          <a:bodyPr/>
          <a:lstStyle/>
          <a:p>
            <a:pPr marL="0" lvl="0" indent="0">
              <a:buNone/>
            </a:pPr>
            <a:r>
              <a:rPr lang="hu-HU" sz="2400" dirty="0" smtClean="0"/>
              <a:t>Bár a vizsgált országok kulturális-politikai-iskolavezetési környezete eltért,</a:t>
            </a:r>
          </a:p>
          <a:p>
            <a:pPr marL="0" lvl="0" indent="0">
              <a:buNone/>
            </a:pPr>
            <a:r>
              <a:rPr lang="hu-HU" sz="2400" u="sng" dirty="0" smtClean="0"/>
              <a:t>3 azonos tényező </a:t>
            </a:r>
            <a:r>
              <a:rPr lang="hu-HU" sz="2400" dirty="0" smtClean="0"/>
              <a:t>mindenhol szerepelt a jól teljesítőknél:</a:t>
            </a:r>
          </a:p>
          <a:p>
            <a:pPr marL="457200" lvl="0" indent="-457200">
              <a:buFont typeface="+mj-lt"/>
              <a:buAutoNum type="arabicPeriod"/>
            </a:pPr>
            <a:endParaRPr lang="hu-HU" sz="2400" dirty="0"/>
          </a:p>
          <a:p>
            <a:pPr marL="457200" lvl="0" indent="-457200">
              <a:buFont typeface="+mj-lt"/>
              <a:buAutoNum type="arabicPeriod"/>
            </a:pPr>
            <a:r>
              <a:rPr lang="hu-HU" sz="2400" b="1" dirty="0" smtClean="0"/>
              <a:t>a tanári minőség hatása</a:t>
            </a:r>
            <a:r>
              <a:rPr lang="hu-HU" sz="2400" dirty="0" smtClean="0"/>
              <a:t>: </a:t>
            </a:r>
            <a:r>
              <a:rPr lang="hu-HU" sz="2400" i="1" dirty="0"/>
              <a:t>az oktatási rendszer csak olyan jó, mint a tanárok, akik alkotják</a:t>
            </a:r>
            <a:endParaRPr lang="hu-HU" sz="2400" dirty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/>
              <a:t>a leendő tanárokat </a:t>
            </a:r>
            <a:r>
              <a:rPr lang="hu-HU" sz="2400" b="1" dirty="0"/>
              <a:t>hatékony pedagógussá </a:t>
            </a:r>
            <a:r>
              <a:rPr lang="hu-HU" sz="2400" b="1" dirty="0" smtClean="0"/>
              <a:t>képezik</a:t>
            </a:r>
          </a:p>
          <a:p>
            <a:pPr marL="457200" lvl="0" indent="-457200">
              <a:buFont typeface="+mj-lt"/>
              <a:buAutoNum type="arabicPeriod"/>
            </a:pPr>
            <a:endParaRPr lang="hu-HU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hu-HU" sz="2400" dirty="0" smtClean="0"/>
              <a:t>a kiváló teljesítményhez </a:t>
            </a:r>
            <a:r>
              <a:rPr lang="hu-HU" sz="2400" b="1" dirty="0" smtClean="0"/>
              <a:t>minden gyermek sikere</a:t>
            </a:r>
            <a:r>
              <a:rPr lang="hu-HU" sz="2400" dirty="0" smtClean="0"/>
              <a:t> szükséges: minden fiatal részesülhet a kiváló tanítás előnyeiből</a:t>
            </a:r>
            <a:endParaRPr lang="hu-HU" sz="2400" dirty="0"/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709" y="115095"/>
            <a:ext cx="4221537" cy="1583076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41470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0" y="142875"/>
            <a:ext cx="4238625" cy="1928813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defTabSz="-635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hu-H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00938" y="3143250"/>
            <a:ext cx="4691062" cy="3000375"/>
          </a:xfrm>
          <a:prstGeom prst="rect">
            <a:avLst/>
          </a:prstGeom>
          <a:noFill/>
          <a:ln w="9525">
            <a:noFill/>
            <a:round/>
          </a:ln>
        </p:spPr>
        <p:txBody>
          <a:bodyPr/>
          <a:lstStyle/>
          <a:p>
            <a:pPr indent="-339725" defTabSz="-635">
              <a:lnSpc>
                <a:spcPct val="90000"/>
              </a:lnSpc>
              <a:spcBef>
                <a:spcPts val="0"/>
              </a:spcBef>
              <a:tabLst>
                <a:tab pos="339725" algn="l"/>
                <a:tab pos="787400" algn="l"/>
                <a:tab pos="1236345" algn="l"/>
                <a:tab pos="1685925" algn="l"/>
                <a:tab pos="2134870" algn="l"/>
                <a:tab pos="2584450" algn="l"/>
                <a:tab pos="3033395" algn="l"/>
                <a:tab pos="3482975" algn="l"/>
                <a:tab pos="3931920" algn="l"/>
                <a:tab pos="4381500" algn="l"/>
                <a:tab pos="4830445" algn="l"/>
                <a:tab pos="5280025" algn="l"/>
                <a:tab pos="5728970" algn="l"/>
                <a:tab pos="6178550" algn="l"/>
                <a:tab pos="6627495" algn="l"/>
                <a:tab pos="7077075" algn="l"/>
                <a:tab pos="7526020" algn="l"/>
                <a:tab pos="7975600" algn="l"/>
                <a:tab pos="8424545" algn="l"/>
                <a:tab pos="8874125" algn="l"/>
                <a:tab pos="9323070" algn="l"/>
              </a:tabLst>
              <a:defRPr/>
            </a:pPr>
            <a:r>
              <a:rPr lang="hu-HU" sz="3200" b="1" dirty="0">
                <a:latin typeface="+mn-lt"/>
              </a:rPr>
              <a:t>A tanulói teljesítmények alakulására a legnagyobb hatást a tanári munka minősége gyakorolja.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7429500" cy="3943350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582" y="280908"/>
            <a:ext cx="4775413" cy="1790780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5667375" y="6548438"/>
            <a:ext cx="5429250" cy="30956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000" tIns="46800" rIns="90000" bIns="46800">
            <a:spAutoFit/>
          </a:bodyPr>
          <a:lstStyle/>
          <a:p>
            <a:pPr algn="ctr" defTabSz="-635">
              <a:spcBef>
                <a:spcPct val="200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hu-HU" sz="1400">
                <a:solidFill>
                  <a:schemeClr val="bg1"/>
                </a:solidFill>
              </a:rPr>
              <a:t>William Sanders - Tennessee tanárkutatás, 1996</a:t>
            </a:r>
          </a:p>
        </p:txBody>
      </p:sp>
      <p:sp>
        <p:nvSpPr>
          <p:cNvPr id="7" name="Téglalap 6"/>
          <p:cNvSpPr/>
          <p:nvPr/>
        </p:nvSpPr>
        <p:spPr>
          <a:xfrm>
            <a:off x="165776" y="711199"/>
            <a:ext cx="6714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Tanári eredményesség hatása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184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099546"/>
          </a:xfrm>
        </p:spPr>
        <p:txBody>
          <a:bodyPr>
            <a:normAutofit fontScale="90000"/>
          </a:bodyPr>
          <a:lstStyle/>
          <a:p>
            <a:r>
              <a:rPr lang="hu-HU" sz="4400" b="1" dirty="0"/>
              <a:t>Milyen kapcsolat van a tanárok anyagi megbecsülése és az iskolarendszer hatékonysága között?</a:t>
            </a:r>
            <a:r>
              <a:rPr lang="hu-HU" sz="4400" dirty="0"/>
              <a:t/>
            </a:r>
            <a:br>
              <a:rPr lang="hu-HU" sz="4400" dirty="0"/>
            </a:b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6091" y="2882536"/>
            <a:ext cx="11660777" cy="3535681"/>
          </a:xfrm>
        </p:spPr>
        <p:txBody>
          <a:bodyPr/>
          <a:lstStyle/>
          <a:p>
            <a:r>
              <a:rPr lang="hu-HU" sz="3200" b="1" dirty="0"/>
              <a:t>Megfelelő kezdő fizetés </a:t>
            </a:r>
            <a:r>
              <a:rPr lang="hu-HU" sz="3200" dirty="0"/>
              <a:t>vonzza a tanári pályára jelentkezőket.  </a:t>
            </a:r>
            <a:endParaRPr lang="hu-HU" sz="3200" dirty="0" smtClean="0"/>
          </a:p>
          <a:p>
            <a:r>
              <a:rPr lang="hu-HU" sz="3200" dirty="0" smtClean="0"/>
              <a:t>Egy </a:t>
            </a:r>
            <a:r>
              <a:rPr lang="hu-HU" sz="3200" dirty="0"/>
              <a:t>kivételtől eltekintve az összes megvizsgált jól teljesítő rendszerben az egy főre jutó GDP-hez viszonyítva az OECD </a:t>
            </a:r>
            <a:r>
              <a:rPr lang="hu-HU" sz="3200" b="1" dirty="0"/>
              <a:t>átlagának megfelelő, vagy annál magasabb fizetés</a:t>
            </a:r>
            <a:r>
              <a:rPr lang="hu-HU" sz="3200" dirty="0"/>
              <a:t>t kínálnak a kezdő tanároknak.</a:t>
            </a:r>
          </a:p>
          <a:p>
            <a:r>
              <a:rPr lang="hu-HU" sz="3200" dirty="0"/>
              <a:t> </a:t>
            </a:r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9245" y="4913518"/>
            <a:ext cx="4938584" cy="1851969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42657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5989" y="269186"/>
            <a:ext cx="10058400" cy="1028391"/>
          </a:xfrm>
        </p:spPr>
        <p:txBody>
          <a:bodyPr/>
          <a:lstStyle/>
          <a:p>
            <a:r>
              <a:rPr lang="hu-HU" dirty="0" smtClean="0"/>
              <a:t>VÁZLAT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4469" y="1184366"/>
            <a:ext cx="10781211" cy="56083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b="1" dirty="0" smtClean="0"/>
              <a:t>1.Pszichológia</a:t>
            </a:r>
            <a:r>
              <a:rPr lang="hu-HU" sz="2400" dirty="0" smtClean="0"/>
              <a:t>i tudományok</a:t>
            </a:r>
          </a:p>
          <a:p>
            <a:r>
              <a:rPr lang="hu-HU" sz="2400" dirty="0" smtClean="0"/>
              <a:t>2. </a:t>
            </a:r>
            <a:r>
              <a:rPr lang="hu-HU" sz="2400" b="1" dirty="0" smtClean="0"/>
              <a:t>Pedagógiai pszichológia</a:t>
            </a:r>
            <a:r>
              <a:rPr lang="hu-HU" sz="2400" dirty="0" smtClean="0"/>
              <a:t>i jelenségek, módszerek</a:t>
            </a:r>
            <a:endParaRPr lang="hu-HU" sz="2400" b="1" dirty="0" smtClean="0"/>
          </a:p>
          <a:p>
            <a:r>
              <a:rPr lang="hu-HU" sz="2400" dirty="0" smtClean="0"/>
              <a:t>3. A </a:t>
            </a:r>
            <a:r>
              <a:rPr lang="hu-HU" sz="2400" b="1" dirty="0" smtClean="0"/>
              <a:t>pedagógus személyisége</a:t>
            </a:r>
            <a:endParaRPr lang="hu-HU" sz="2400" dirty="0" smtClean="0"/>
          </a:p>
          <a:p>
            <a:r>
              <a:rPr lang="hu-HU" sz="2400" dirty="0" smtClean="0"/>
              <a:t>4.</a:t>
            </a:r>
            <a:r>
              <a:rPr lang="hu-HU" sz="2400" b="1" dirty="0" smtClean="0"/>
              <a:t>Pályafejlődés</a:t>
            </a:r>
            <a:r>
              <a:rPr lang="hu-HU" sz="2400" dirty="0" smtClean="0"/>
              <a:t>i szakaszok</a:t>
            </a:r>
          </a:p>
          <a:p>
            <a:r>
              <a:rPr lang="hu-HU" sz="2400" dirty="0" smtClean="0"/>
              <a:t>5.</a:t>
            </a:r>
            <a:r>
              <a:rPr lang="hu-HU" sz="2400" b="1" dirty="0" smtClean="0"/>
              <a:t>Személyiségfejlődési fordulópontok</a:t>
            </a:r>
            <a:r>
              <a:rPr lang="hu-HU" sz="2400" dirty="0" smtClean="0"/>
              <a:t> </a:t>
            </a:r>
            <a:r>
              <a:rPr lang="hu-HU" sz="2400" dirty="0" err="1" smtClean="0"/>
              <a:t>Erikson</a:t>
            </a:r>
            <a:r>
              <a:rPr lang="hu-HU" sz="2400" dirty="0" smtClean="0"/>
              <a:t> elméletében: serdülőkor, fiatal felnőttkor</a:t>
            </a:r>
          </a:p>
          <a:p>
            <a:pPr marL="0" indent="0">
              <a:buNone/>
            </a:pPr>
            <a:r>
              <a:rPr lang="hu-HU" sz="2400" dirty="0" smtClean="0"/>
              <a:t> </a:t>
            </a:r>
            <a:r>
              <a:rPr lang="hu-HU" sz="2400" dirty="0"/>
              <a:t> </a:t>
            </a:r>
            <a:r>
              <a:rPr lang="hu-HU" sz="2400" i="1" dirty="0" smtClean="0"/>
              <a:t>6.Motivációs kérdőív</a:t>
            </a:r>
          </a:p>
          <a:p>
            <a:r>
              <a:rPr lang="hu-HU" sz="2400" i="1" dirty="0" smtClean="0"/>
              <a:t>7.Tanulási stílusok, mérésük</a:t>
            </a:r>
          </a:p>
          <a:p>
            <a:r>
              <a:rPr lang="hu-HU" sz="2400" i="1" dirty="0" smtClean="0"/>
              <a:t>8.Kognitív-affektív összetevők a tanulási folyamatban</a:t>
            </a:r>
          </a:p>
          <a:p>
            <a:endParaRPr lang="hu-HU" dirty="0"/>
          </a:p>
        </p:txBody>
      </p:sp>
      <p:pic>
        <p:nvPicPr>
          <p:cNvPr id="1026" name="Picture 2" descr="Ember a természetben - 5. osztály | Sulinet Tudásbá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8" y="0"/>
            <a:ext cx="3005455" cy="31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1027610"/>
            <a:ext cx="10058400" cy="1114699"/>
          </a:xfrm>
        </p:spPr>
        <p:txBody>
          <a:bodyPr>
            <a:noAutofit/>
          </a:bodyPr>
          <a:lstStyle/>
          <a:p>
            <a:r>
              <a:rPr lang="hu-HU" sz="4000" b="1" dirty="0"/>
              <a:t>Milyen módon érik el a hatékony iskolarendszerek a tanítás presztízsének növelését?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79" y="2429691"/>
            <a:ext cx="10711543" cy="343940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a </a:t>
            </a:r>
            <a:r>
              <a:rPr lang="hu-HU" sz="2800" b="1" dirty="0"/>
              <a:t>tanári hivatás pozitív megítélése </a:t>
            </a:r>
            <a:r>
              <a:rPr lang="hu-HU" sz="2800" dirty="0"/>
              <a:t>eredményezi a megfelelő emberek </a:t>
            </a:r>
            <a:r>
              <a:rPr lang="hu-HU" sz="2800" dirty="0" smtClean="0"/>
              <a:t>vonzását</a:t>
            </a: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ha </a:t>
            </a:r>
            <a:r>
              <a:rPr lang="hu-HU" sz="2400" b="1" dirty="0"/>
              <a:t>tehetségesebb</a:t>
            </a:r>
            <a:r>
              <a:rPr lang="hu-HU" sz="2800" b="1" dirty="0"/>
              <a:t> emberek</a:t>
            </a:r>
            <a:r>
              <a:rPr lang="hu-HU" sz="2800" dirty="0"/>
              <a:t>ből lesznek tanárok, akkor a </a:t>
            </a:r>
            <a:r>
              <a:rPr lang="hu-HU" sz="2800" b="1" dirty="0"/>
              <a:t>szakma becsülete </a:t>
            </a:r>
            <a:r>
              <a:rPr lang="hu-HU" sz="2800" dirty="0"/>
              <a:t>még tovább </a:t>
            </a:r>
            <a:r>
              <a:rPr lang="hu-HU" sz="2800" dirty="0" smtClean="0"/>
              <a:t>emelkedik</a:t>
            </a: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megkülönböztető márkajelzések: a résztvevők egy </a:t>
            </a:r>
            <a:r>
              <a:rPr lang="hu-HU" sz="2800" b="1" dirty="0"/>
              <a:t>elit csoport tagjává </a:t>
            </a:r>
            <a:r>
              <a:rPr lang="hu-HU" sz="2800" b="1" dirty="0" smtClean="0"/>
              <a:t>válnak</a:t>
            </a: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rendszerszintű stratégiák: </a:t>
            </a:r>
            <a:r>
              <a:rPr lang="hu-HU" sz="2800" b="1" dirty="0"/>
              <a:t>programok alkalmazása </a:t>
            </a:r>
            <a:r>
              <a:rPr lang="hu-HU" sz="2800" dirty="0"/>
              <a:t>a tanítás megítélésének javítása </a:t>
            </a:r>
            <a:r>
              <a:rPr lang="hu-HU" sz="2800" dirty="0" smtClean="0"/>
              <a:t>érdekében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8011" y="1027610"/>
            <a:ext cx="3953691" cy="1482634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5348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0926" y="286603"/>
            <a:ext cx="10824754" cy="2073420"/>
          </a:xfrm>
        </p:spPr>
        <p:txBody>
          <a:bodyPr>
            <a:noAutofit/>
          </a:bodyPr>
          <a:lstStyle/>
          <a:p>
            <a:r>
              <a:rPr lang="hu-HU" sz="4400" b="1" dirty="0"/>
              <a:t>A pedagógusoknak, hogyan kell változniuk, hogy a tanítási tevékenység még sikeresebb legyen?</a:t>
            </a:r>
            <a:r>
              <a:rPr lang="hu-HU" sz="4400" dirty="0"/>
              <a:t/>
            </a:r>
            <a:br>
              <a:rPr lang="hu-HU" sz="4400" dirty="0"/>
            </a:b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569028"/>
            <a:ext cx="10058400" cy="428897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hu-HU" sz="2400" dirty="0"/>
              <a:t>A </a:t>
            </a:r>
            <a:r>
              <a:rPr lang="hu-HU" sz="2400" b="1" dirty="0"/>
              <a:t>tanárok felismerik </a:t>
            </a:r>
            <a:r>
              <a:rPr lang="hu-HU" sz="2400" dirty="0"/>
              <a:t>saját gyakorlatuk gyenge pontjait, a mögöttes okok megértésével.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400" dirty="0"/>
              <a:t>A </a:t>
            </a:r>
            <a:r>
              <a:rPr lang="hu-HU" sz="2400" b="1" dirty="0"/>
              <a:t>tanárok megértik a jó gyakorlatokat</a:t>
            </a:r>
            <a:r>
              <a:rPr lang="hu-HU" sz="2400" dirty="0"/>
              <a:t>, amit csak az eredeti környezetben történő demonstrálásával lehet elérni.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400" dirty="0"/>
              <a:t>A </a:t>
            </a:r>
            <a:r>
              <a:rPr lang="hu-HU" sz="2400" b="1" dirty="0"/>
              <a:t>tanárok törekszenek a javításra</a:t>
            </a:r>
            <a:r>
              <a:rPr lang="hu-HU" sz="2400" dirty="0"/>
              <a:t>, amihez általában a motiváció mélyebb szintű megváltoztatása szükséges. </a:t>
            </a:r>
            <a:endParaRPr lang="hu-HU" sz="24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400" dirty="0" smtClean="0"/>
              <a:t>Rendelkeznek </a:t>
            </a:r>
            <a:r>
              <a:rPr lang="hu-HU" sz="2400" dirty="0"/>
              <a:t>azzal a </a:t>
            </a:r>
            <a:r>
              <a:rPr lang="hu-HU" sz="2400" b="1" dirty="0"/>
              <a:t>meggyőződéssel</a:t>
            </a:r>
            <a:r>
              <a:rPr lang="hu-HU" sz="2400" dirty="0"/>
              <a:t>, hogy képesek érezhető mértékben javítani tanítványaik oktatásán.</a:t>
            </a:r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6387" y="5372100"/>
            <a:ext cx="3962401" cy="1485900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27632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870857"/>
            <a:ext cx="10058400" cy="866503"/>
          </a:xfrm>
        </p:spPr>
        <p:txBody>
          <a:bodyPr>
            <a:noAutofit/>
          </a:bodyPr>
          <a:lstStyle/>
          <a:p>
            <a:r>
              <a:rPr lang="hu-HU" sz="3200" b="1" dirty="0"/>
              <a:t>A legsikeresebb iskolarendszerek milyen módon érik el a tanárok oktatási színvonalának javítását?</a:t>
            </a:r>
            <a:br>
              <a:rPr lang="hu-HU" sz="3200" b="1" dirty="0"/>
            </a:b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hu-HU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b="1" dirty="0" smtClean="0"/>
              <a:t>Gyakorlati </a:t>
            </a:r>
            <a:r>
              <a:rPr lang="hu-HU" sz="2800" b="1" dirty="0"/>
              <a:t>képességek fejlesztése </a:t>
            </a:r>
            <a:r>
              <a:rPr lang="hu-HU" sz="2800" dirty="0"/>
              <a:t>az alapképzés </a:t>
            </a:r>
            <a:r>
              <a:rPr lang="hu-HU" sz="2800" dirty="0" smtClean="0"/>
              <a:t>során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b="1" dirty="0" smtClean="0"/>
              <a:t>Tanácsadók </a:t>
            </a:r>
            <a:r>
              <a:rPr lang="hu-HU" sz="2800" dirty="0"/>
              <a:t>kihelyezése az iskolákba a tanárok </a:t>
            </a:r>
            <a:r>
              <a:rPr lang="hu-HU" sz="2800" dirty="0" smtClean="0"/>
              <a:t>támogatására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b="1" dirty="0"/>
              <a:t>Hatékony oktatási vezetők </a:t>
            </a:r>
            <a:r>
              <a:rPr lang="hu-HU" sz="2800" dirty="0"/>
              <a:t>kiválasztása és </a:t>
            </a:r>
            <a:r>
              <a:rPr lang="hu-HU" sz="2800" dirty="0" smtClean="0"/>
              <a:t>fejlesztése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hu-H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800" dirty="0"/>
              <a:t>A tanárok </a:t>
            </a:r>
            <a:r>
              <a:rPr lang="hu-HU" sz="2800" b="1" dirty="0"/>
              <a:t>egymás közötti tanulás</a:t>
            </a:r>
            <a:r>
              <a:rPr lang="hu-HU" sz="2800" dirty="0"/>
              <a:t>ának lehetővé </a:t>
            </a:r>
            <a:r>
              <a:rPr lang="hu-HU" sz="2800" dirty="0" smtClean="0"/>
              <a:t>tétele</a:t>
            </a:r>
            <a:endParaRPr lang="hu-HU" sz="2800" dirty="0"/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7347" y="870857"/>
            <a:ext cx="3892731" cy="1459774"/>
          </a:xfrm>
          <a:prstGeom prst="rect">
            <a:avLst/>
          </a:prstGeom>
          <a:noFill/>
          <a:ln w="9525">
            <a:noFill/>
            <a:round/>
          </a:ln>
        </p:spPr>
      </p:pic>
    </p:spTree>
    <p:extLst>
      <p:ext uri="{BB962C8B-B14F-4D97-AF65-F5344CB8AC3E}">
        <p14:creationId xmlns:p14="http://schemas.microsoft.com/office/powerpoint/2010/main" val="13461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1934"/>
          </a:xfrm>
        </p:spPr>
        <p:txBody>
          <a:bodyPr/>
          <a:lstStyle/>
          <a:p>
            <a:r>
              <a:rPr lang="hu-HU" b="1" dirty="0" smtClean="0"/>
              <a:t>A pedagógus személyisége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679" y="2290354"/>
            <a:ext cx="11207931" cy="445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u="sng" dirty="0" smtClean="0"/>
              <a:t>Kutatási irányok a pedagógiai pszichológiában:</a:t>
            </a:r>
          </a:p>
          <a:p>
            <a:endParaRPr lang="hu-HU" sz="2400" u="sng" dirty="0" smtClean="0"/>
          </a:p>
          <a:p>
            <a:endParaRPr lang="hu-HU" sz="2400" u="sng" dirty="0" smtClean="0"/>
          </a:p>
          <a:p>
            <a:r>
              <a:rPr lang="hu-HU" sz="2400" dirty="0" smtClean="0"/>
              <a:t>1. </a:t>
            </a:r>
            <a:r>
              <a:rPr lang="hu-HU" sz="2400" b="1" dirty="0" smtClean="0"/>
              <a:t>Személyiségösszetevők</a:t>
            </a:r>
            <a:r>
              <a:rPr lang="hu-HU" sz="2400" dirty="0" smtClean="0"/>
              <a:t>, tulajdonságok beazonosítása</a:t>
            </a:r>
          </a:p>
          <a:p>
            <a:endParaRPr lang="hu-HU" sz="2400" dirty="0" smtClean="0"/>
          </a:p>
          <a:p>
            <a:r>
              <a:rPr lang="hu-HU" sz="2400" dirty="0" smtClean="0"/>
              <a:t>2. </a:t>
            </a:r>
            <a:r>
              <a:rPr lang="hu-HU" sz="2400" b="1" dirty="0" smtClean="0"/>
              <a:t>Pedagógusok tipológiája</a:t>
            </a:r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AutoShape 2" descr="Grave profesor buho gafas y mortarboard — Archivo Imágenes Vectori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Учитель сова рисунок: сова учитель иллюстрация бесплатный PNG и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75" y="73253"/>
            <a:ext cx="2521902" cy="25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844730"/>
            <a:ext cx="10058400" cy="1306287"/>
          </a:xfrm>
        </p:spPr>
        <p:txBody>
          <a:bodyPr>
            <a:normAutofit fontScale="90000"/>
          </a:bodyPr>
          <a:lstStyle/>
          <a:p>
            <a:r>
              <a:rPr lang="hu-HU" dirty="0"/>
              <a:t>Ryans, 1960; </a:t>
            </a:r>
            <a:r>
              <a:rPr lang="hu-HU" dirty="0" err="1"/>
              <a:t>Rosenshine</a:t>
            </a:r>
            <a:r>
              <a:rPr lang="hu-HU" dirty="0"/>
              <a:t>, 1970, </a:t>
            </a:r>
            <a:br>
              <a:rPr lang="hu-HU" dirty="0"/>
            </a:br>
            <a:r>
              <a:rPr lang="hu-HU" dirty="0"/>
              <a:t>A sikeres tanárok </a:t>
            </a:r>
            <a:r>
              <a:rPr lang="hu-HU" dirty="0" smtClean="0"/>
              <a:t>személyisége:</a:t>
            </a:r>
            <a:r>
              <a:rPr lang="hu-HU" dirty="0"/>
              <a:t/>
            </a:r>
            <a:br>
              <a:rPr lang="hu-HU" dirty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679" y="2508068"/>
            <a:ext cx="11207931" cy="42323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Melegszívű, Megértő, Barátságos, Megbízható, Következetes, Jó képzelőerő, Lelkesedés</a:t>
            </a:r>
          </a:p>
          <a:p>
            <a:pPr marL="0" indent="0">
              <a:buNone/>
            </a:pPr>
            <a:r>
              <a:rPr lang="hu-HU" sz="2400" i="1" dirty="0"/>
              <a:t>Az idősebbeknél ezek jelentősége csökken: ők jobban alkalmazkodnak a tanárhoz</a:t>
            </a:r>
          </a:p>
          <a:p>
            <a:pPr marL="0" indent="0">
              <a:buNone/>
            </a:pPr>
            <a:r>
              <a:rPr lang="hu-HU" sz="2400" i="1" dirty="0"/>
              <a:t>Alacsony a korreláció a tanár sikeressége és ezen tulajdonságok </a:t>
            </a:r>
            <a:r>
              <a:rPr lang="hu-HU" sz="2400" i="1" dirty="0" smtClean="0"/>
              <a:t>között: további tényezők!</a:t>
            </a:r>
            <a:endParaRPr lang="hu-HU" sz="24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Elfogadó attitűd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Több időt töltenek a felkészüléssel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Több iskolán kívüli aktivitásban vesznek részt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Jobban érdekli őket a diákok egyénisége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b="1" dirty="0"/>
              <a:t>Felelősségtudat és szakmai </a:t>
            </a:r>
            <a:r>
              <a:rPr lang="hu-HU" sz="2400" b="1" dirty="0" smtClean="0"/>
              <a:t>objektivitás</a:t>
            </a:r>
            <a:endParaRPr lang="hu-HU" sz="2400" dirty="0"/>
          </a:p>
        </p:txBody>
      </p:sp>
      <p:sp>
        <p:nvSpPr>
          <p:cNvPr id="4" name="AutoShape 2" descr="Grave profesor buho gafas y mortarboard — Archivo Imágenes Vectori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Учитель сова рисунок: сова учитель иллюстрация бесплатный PNG и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89" y="73253"/>
            <a:ext cx="2325188" cy="23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ím 1"/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923925"/>
          </a:xfrm>
        </p:spPr>
        <p:txBody>
          <a:bodyPr/>
          <a:lstStyle/>
          <a:p>
            <a:pPr algn="ctr"/>
            <a:r>
              <a:rPr lang="hu-HU" altLang="hu-HU" dirty="0" smtClean="0">
                <a:solidFill>
                  <a:schemeClr val="tx1"/>
                </a:solidFill>
              </a:rPr>
              <a:t>Carl Rogers (1902-1987):</a:t>
            </a:r>
          </a:p>
        </p:txBody>
      </p:sp>
      <p:sp>
        <p:nvSpPr>
          <p:cNvPr id="145411" name="Tartalom helye 3">
            <a:extLst>
              <a:ext uri="{FF2B5EF4-FFF2-40B4-BE49-F238E27FC236}">
                <a16:creationId xmlns:a16="http://schemas.microsoft.com/office/drawing/2014/main" id="{26EBCE9C-7DBB-47ED-9278-53FD0BD2F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4079" y="2060575"/>
            <a:ext cx="5930538" cy="4294188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altLang="hu-HU" sz="2800" b="1" dirty="0"/>
              <a:t>kongruencia </a:t>
            </a:r>
            <a:r>
              <a:rPr lang="hu-HU" altLang="hu-HU" sz="2800" b="1" dirty="0" smtClean="0"/>
              <a:t>(hitelesség, őszinteség)</a:t>
            </a:r>
            <a:endParaRPr lang="hu-HU" altLang="hu-HU" sz="2800" b="1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altLang="hu-HU" sz="2800" b="1" dirty="0"/>
              <a:t>feltétel nélküli elfogadás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altLang="hu-HU" sz="2800" b="1" dirty="0"/>
              <a:t>empátia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hu-HU" altLang="hu-H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hu-HU" altLang="hu-HU" sz="2800" dirty="0" smtClean="0"/>
              <a:t>A </a:t>
            </a:r>
            <a:r>
              <a:rPr lang="hu-HU" altLang="hu-HU" sz="2800" dirty="0"/>
              <a:t>pedagógus </a:t>
            </a:r>
            <a:r>
              <a:rPr lang="hu-HU" altLang="hu-HU" sz="2800" b="1" dirty="0" err="1"/>
              <a:t>facilitátor</a:t>
            </a:r>
            <a:r>
              <a:rPr lang="hu-HU" altLang="hu-HU" sz="2800" dirty="0"/>
              <a:t>: </a:t>
            </a:r>
            <a:endParaRPr lang="hu-HU" altLang="hu-HU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hu-HU" altLang="hu-HU" sz="2800" dirty="0" smtClean="0"/>
              <a:t>serkentőleg </a:t>
            </a:r>
            <a:r>
              <a:rPr lang="hu-HU" altLang="hu-HU" sz="2800" dirty="0"/>
              <a:t>hat a tanulóra, hogy eredményes lehessen.</a:t>
            </a:r>
          </a:p>
          <a:p>
            <a:pPr>
              <a:defRPr/>
            </a:pPr>
            <a:endParaRPr lang="hu-HU" altLang="hu-HU" dirty="0"/>
          </a:p>
        </p:txBody>
      </p:sp>
      <p:pic>
        <p:nvPicPr>
          <p:cNvPr id="129028" name="Picture 6" descr="pic_02_CarlRogers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086" y="2161450"/>
            <a:ext cx="2621823" cy="3722164"/>
          </a:xfrm>
        </p:spPr>
      </p:pic>
    </p:spTree>
    <p:extLst>
      <p:ext uri="{BB962C8B-B14F-4D97-AF65-F5344CB8AC3E}">
        <p14:creationId xmlns:p14="http://schemas.microsoft.com/office/powerpoint/2010/main" val="36588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801188"/>
            <a:ext cx="10058400" cy="145433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Koncz István, </a:t>
            </a:r>
            <a:r>
              <a:rPr lang="hu-HU" dirty="0"/>
              <a:t>2006</a:t>
            </a:r>
            <a:br>
              <a:rPr lang="hu-HU" dirty="0"/>
            </a:br>
            <a:r>
              <a:rPr lang="hu-HU" dirty="0" smtClean="0"/>
              <a:t>További személyiségjellemzők</a:t>
            </a:r>
            <a:r>
              <a:rPr lang="hu-HU" dirty="0"/>
              <a:t/>
            </a:r>
            <a:br>
              <a:rPr lang="hu-HU" dirty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375" y="1942012"/>
            <a:ext cx="11505202" cy="50422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 tanár érzelmi biztonsága, Higgadtság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Megfelelő én-erő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err="1"/>
              <a:t>Extroverzió-introverzió</a:t>
            </a:r>
            <a:r>
              <a:rPr lang="hu-HU" sz="2800" dirty="0"/>
              <a:t> nem korrelál a hatékonysággal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Kívánatos szakmai attitűd: pozitív viszonyulás a tantárgyukhoz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Az előadás tartalma, jó előadóképesség, kreatív gondolkodást biztosító légkör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Módszertani változatosság, rugalmasság, nyitottság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Diákok </a:t>
            </a:r>
            <a:r>
              <a:rPr lang="hu-HU" sz="2800" dirty="0" smtClean="0"/>
              <a:t>személyiségsajátosságainak az </a:t>
            </a:r>
            <a:r>
              <a:rPr lang="hu-HU" sz="2800" dirty="0"/>
              <a:t>ismerete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Stresszt csökkentő szervezés</a:t>
            </a:r>
            <a:endParaRPr lang="hu-HU" sz="2800" dirty="0"/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AutoShape 2" descr="Grave profesor buho gafas y mortarboard — Archivo Imágenes Vectorial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8" name="Picture 10" descr="Учитель сова рисунок: сова учитель иллюстрация бесплатный PNG и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89" y="73253"/>
            <a:ext cx="2325188" cy="23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4000" b="1" dirty="0" smtClean="0"/>
              <a:t>Joseph </a:t>
            </a:r>
            <a:r>
              <a:rPr lang="hu-HU" altLang="hu-HU" sz="4000" b="1" dirty="0" err="1" smtClean="0"/>
              <a:t>Adelson</a:t>
            </a:r>
            <a:r>
              <a:rPr lang="hu-HU" altLang="hu-HU" sz="4000" b="1" dirty="0" smtClean="0"/>
              <a:t> </a:t>
            </a:r>
            <a:r>
              <a:rPr lang="hu-HU" altLang="hu-HU" sz="3100" b="1" dirty="0" smtClean="0"/>
              <a:t>(1976)</a:t>
            </a:r>
            <a:r>
              <a:rPr lang="hu-HU" altLang="hu-HU" sz="4000" dirty="0" smtClean="0"/>
              <a:t> </a:t>
            </a:r>
            <a:r>
              <a:rPr lang="hu-HU" altLang="hu-HU" sz="4000" dirty="0"/>
              <a:t>3-féle t</a:t>
            </a:r>
            <a:r>
              <a:rPr lang="hu-HU" altLang="hu-HU" sz="4000" dirty="0" smtClean="0"/>
              <a:t>anári </a:t>
            </a:r>
            <a:r>
              <a:rPr lang="hu-HU" altLang="hu-HU" sz="4000" dirty="0"/>
              <a:t>modellt különböztetett meg:</a:t>
            </a:r>
            <a:br>
              <a:rPr lang="hu-HU" altLang="hu-HU" sz="4000" dirty="0"/>
            </a:br>
            <a:endParaRPr lang="hu-HU" altLang="hu-HU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7737" y="1863634"/>
            <a:ext cx="9100457" cy="481584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hu-HU" altLang="hu-HU" sz="2400" b="1" u="sng" dirty="0"/>
              <a:t>Sámán típusú pedagógus</a:t>
            </a:r>
            <a:r>
              <a:rPr lang="hu-HU" altLang="hu-HU" sz="2400" u="sng" dirty="0"/>
              <a:t>: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err="1"/>
              <a:t>nárcisztikus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karizmatikus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nagy tudású tanárok akik csodálatra </a:t>
            </a:r>
            <a:r>
              <a:rPr lang="hu-HU" altLang="hu-HU" sz="2400" dirty="0" smtClean="0"/>
              <a:t>vágynak</a:t>
            </a:r>
            <a:endParaRPr lang="hu-HU" altLang="hu-HU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hu-HU" altLang="hu-HU" sz="2400" b="1" u="sng" dirty="0"/>
              <a:t>Lelkész típusú tanár: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küldetéstudat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pasztorálás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smtClean="0"/>
              <a:t>kiválasztottság</a:t>
            </a:r>
            <a:endParaRPr lang="hu-HU" altLang="hu-HU" sz="2400" b="1" dirty="0"/>
          </a:p>
          <a:p>
            <a:pPr marL="609600" indent="-609600">
              <a:lnSpc>
                <a:spcPct val="80000"/>
              </a:lnSpc>
              <a:buNone/>
            </a:pPr>
            <a:r>
              <a:rPr lang="hu-HU" altLang="hu-HU" sz="2400" b="1" u="sng" dirty="0"/>
              <a:t>Misztikus gyógyító:</a:t>
            </a:r>
            <a:r>
              <a:rPr lang="hu-HU" altLang="hu-HU" sz="2400" dirty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smtClean="0"/>
              <a:t>diákközpontúság</a:t>
            </a:r>
            <a:endParaRPr lang="hu-HU" altLang="hu-HU" sz="2400" dirty="0"/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/>
              <a:t>f</a:t>
            </a:r>
            <a:r>
              <a:rPr lang="hu-HU" altLang="hu-HU" sz="2400" dirty="0" smtClean="0"/>
              <a:t>ejlesztési fókusz: igyekeznek kihozni a diákokból a legjobbat</a:t>
            </a:r>
            <a:endParaRPr lang="hu-HU" altLang="hu-HU" sz="2400" dirty="0"/>
          </a:p>
          <a:p>
            <a:pPr marL="609600" indent="-609600">
              <a:lnSpc>
                <a:spcPct val="80000"/>
              </a:lnSpc>
            </a:pPr>
            <a:r>
              <a:rPr lang="hu-HU" altLang="hu-HU" sz="2400" dirty="0" smtClean="0"/>
              <a:t>altruizmus</a:t>
            </a:r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3693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/>
          <p:cNvSpPr>
            <a:spLocks noGrp="1"/>
          </p:cNvSpPr>
          <p:nvPr>
            <p:ph type="title"/>
          </p:nvPr>
        </p:nvSpPr>
        <p:spPr>
          <a:xfrm>
            <a:off x="1981199" y="704850"/>
            <a:ext cx="8878389" cy="852488"/>
          </a:xfrm>
        </p:spPr>
        <p:txBody>
          <a:bodyPr>
            <a:normAutofit fontScale="90000"/>
          </a:bodyPr>
          <a:lstStyle/>
          <a:p>
            <a:pPr algn="r"/>
            <a:r>
              <a:rPr lang="hu-HU" altLang="hu-HU" dirty="0" smtClean="0"/>
              <a:t>Carol </a:t>
            </a:r>
            <a:r>
              <a:rPr lang="hu-HU" altLang="hu-HU" dirty="0" err="1" smtClean="0"/>
              <a:t>Dweck</a:t>
            </a:r>
            <a:r>
              <a:rPr lang="hu-HU" altLang="hu-HU" dirty="0" smtClean="0"/>
              <a:t> </a:t>
            </a:r>
            <a:r>
              <a:rPr lang="hu-HU" altLang="hu-HU" sz="2400" dirty="0"/>
              <a:t>(2015</a:t>
            </a:r>
            <a:r>
              <a:rPr lang="hu-HU" altLang="hu-HU" sz="2400" dirty="0" smtClean="0"/>
              <a:t>):  </a:t>
            </a:r>
            <a:r>
              <a:rPr lang="hu-HU" altLang="hu-HU" sz="3600" b="1" dirty="0" smtClean="0"/>
              <a:t>Pedagógustípusok</a:t>
            </a:r>
            <a:br>
              <a:rPr lang="hu-HU" altLang="hu-HU" sz="3600" b="1" dirty="0" smtClean="0"/>
            </a:br>
            <a:endParaRPr lang="hu-HU" altLang="hu-HU" sz="3600" b="1" dirty="0" smtClean="0"/>
          </a:p>
        </p:txBody>
      </p:sp>
      <p:sp>
        <p:nvSpPr>
          <p:cNvPr id="72707" name="Tartalom helye 2"/>
          <p:cNvSpPr>
            <a:spLocks noGrp="1"/>
          </p:cNvSpPr>
          <p:nvPr>
            <p:ph sz="half" idx="1"/>
          </p:nvPr>
        </p:nvSpPr>
        <p:spPr>
          <a:xfrm>
            <a:off x="226423" y="2142309"/>
            <a:ext cx="5164183" cy="4528457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hu-HU" altLang="hu-HU" sz="2400" b="1" u="sng" dirty="0" smtClean="0"/>
              <a:t>Rögzült szemléletű pedagógus: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400" dirty="0" smtClean="0"/>
          </a:p>
          <a:p>
            <a:r>
              <a:rPr lang="hu-HU" altLang="hu-HU" sz="2400" dirty="0" smtClean="0"/>
              <a:t>a képességek, </a:t>
            </a:r>
            <a:r>
              <a:rPr lang="hu-HU" altLang="hu-HU" sz="2400" b="1" dirty="0" smtClean="0"/>
              <a:t>tulajdonságok nem változnak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400" dirty="0" smtClean="0"/>
          </a:p>
          <a:p>
            <a:r>
              <a:rPr lang="hu-HU" altLang="hu-HU" sz="2400" dirty="0"/>
              <a:t>a</a:t>
            </a:r>
            <a:r>
              <a:rPr lang="hu-HU" altLang="hu-HU" sz="2400" dirty="0" smtClean="0"/>
              <a:t>z egész </a:t>
            </a:r>
            <a:r>
              <a:rPr lang="hu-HU" altLang="hu-HU" sz="2400" b="1" dirty="0" smtClean="0"/>
              <a:t>személyiséget minősíti</a:t>
            </a:r>
            <a:r>
              <a:rPr lang="hu-HU" altLang="hu-HU" sz="2400" dirty="0" smtClean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400" i="1" dirty="0" smtClean="0"/>
              <a:t>vagy tehetséges valaki vagy nem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400" i="1" dirty="0" smtClean="0"/>
          </a:p>
          <a:p>
            <a:r>
              <a:rPr lang="hu-HU" altLang="hu-HU" sz="2400" b="1" dirty="0" smtClean="0"/>
              <a:t>ítélkezés, címkézés, bírálat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sp>
        <p:nvSpPr>
          <p:cNvPr id="72708" name="Tartalom helye 3"/>
          <p:cNvSpPr>
            <a:spLocks noGrp="1"/>
          </p:cNvSpPr>
          <p:nvPr>
            <p:ph sz="half" idx="2"/>
          </p:nvPr>
        </p:nvSpPr>
        <p:spPr>
          <a:xfrm>
            <a:off x="5756364" y="1752863"/>
            <a:ext cx="6261463" cy="4560797"/>
          </a:xfrm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hu-HU" altLang="hu-HU" sz="2800" b="1" u="sng" dirty="0" smtClean="0"/>
              <a:t>Fejlődési szemléletű pedagógus: </a:t>
            </a:r>
            <a:endParaRPr lang="hu-HU" altLang="hu-HU" sz="2800" u="sng" dirty="0" smtClean="0"/>
          </a:p>
          <a:p>
            <a:pPr>
              <a:buFont typeface="Wingdings 2" panose="05020102010507070707" pitchFamily="18" charset="2"/>
              <a:buNone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hisz a </a:t>
            </a:r>
            <a:r>
              <a:rPr lang="hu-HU" altLang="hu-HU" sz="2800" b="1" dirty="0" smtClean="0"/>
              <a:t>fejlődés</a:t>
            </a:r>
            <a:r>
              <a:rPr lang="hu-HU" altLang="hu-HU" sz="2800" dirty="0" smtClean="0"/>
              <a:t>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magas követelmények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</a:t>
            </a:r>
            <a:r>
              <a:rPr lang="hu-HU" altLang="hu-HU" sz="2800" b="1" dirty="0" smtClean="0"/>
              <a:t>tanulás folyamatának </a:t>
            </a:r>
            <a:r>
              <a:rPr lang="hu-HU" altLang="hu-HU" sz="2800" dirty="0" smtClean="0"/>
              <a:t>megerősítése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bátorítás</a:t>
            </a:r>
            <a:r>
              <a:rPr lang="hu-HU" altLang="hu-HU" sz="2800" dirty="0" smtClean="0"/>
              <a:t>, támogatás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/>
              <a:t>m</a:t>
            </a:r>
            <a:r>
              <a:rPr lang="hu-HU" altLang="hu-HU" sz="2800" b="1" dirty="0" smtClean="0"/>
              <a:t>indenkivel </a:t>
            </a:r>
            <a:r>
              <a:rPr lang="hu-HU" altLang="hu-HU" sz="2800" dirty="0" smtClean="0"/>
              <a:t>törődik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fejlődést ösztönző légkört </a:t>
            </a:r>
            <a:r>
              <a:rPr lang="hu-HU" altLang="hu-HU" sz="2800" dirty="0" smtClean="0"/>
              <a:t>teremt</a:t>
            </a:r>
          </a:p>
        </p:txBody>
      </p:sp>
      <p:pic>
        <p:nvPicPr>
          <p:cNvPr id="31748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" y="4924"/>
            <a:ext cx="1432560" cy="20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ím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723356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A rögzült szemlélet kialakulását befolyásoló tényezők</a:t>
            </a:r>
          </a:p>
        </p:txBody>
      </p:sp>
      <p:sp>
        <p:nvSpPr>
          <p:cNvPr id="73731" name="Tartalom helye 2"/>
          <p:cNvSpPr>
            <a:spLocks noGrp="1"/>
          </p:cNvSpPr>
          <p:nvPr>
            <p:ph idx="1"/>
          </p:nvPr>
        </p:nvSpPr>
        <p:spPr>
          <a:xfrm>
            <a:off x="330925" y="1802676"/>
            <a:ext cx="11530149" cy="446967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600" b="1" dirty="0" smtClean="0"/>
              <a:t>Kedvezőtlen visszajelzések </a:t>
            </a:r>
            <a:r>
              <a:rPr lang="hu-HU" altLang="hu-HU" sz="2600" dirty="0" smtClean="0"/>
              <a:t>a felnőttektől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b="1" dirty="0" smtClean="0"/>
              <a:t>Ítélkezések, bírálatok, címkézések: </a:t>
            </a:r>
            <a:r>
              <a:rPr lang="hu-HU" altLang="hu-HU" sz="2600" i="1" dirty="0" smtClean="0"/>
              <a:t>„Önsorsrontó!” „Ez a kölyök született vesztes!”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dirty="0" smtClean="0"/>
              <a:t>Ha az eszéért, </a:t>
            </a:r>
            <a:r>
              <a:rPr lang="hu-HU" altLang="hu-HU" sz="2600" b="1" dirty="0" smtClean="0"/>
              <a:t>tehetségéért dicsérjük </a:t>
            </a:r>
            <a:r>
              <a:rPr lang="hu-HU" altLang="hu-HU" sz="2600" dirty="0" smtClean="0"/>
              <a:t>a gyereket, azzal a motivációját és a teljesítményét is csökkentjük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dirty="0" smtClean="0"/>
              <a:t>A szülők, pedagógusok </a:t>
            </a:r>
            <a:r>
              <a:rPr lang="hu-HU" altLang="hu-HU" sz="2600" b="1" dirty="0" smtClean="0"/>
              <a:t>közvetítik és továbbadják a rögzült  szemléletet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6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600" b="1" dirty="0" smtClean="0"/>
              <a:t>Külső motiváció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4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639" y="135551"/>
            <a:ext cx="1723355" cy="25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i="1" dirty="0" err="1" smtClean="0"/>
              <a:t>Brainstorming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i="1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 algn="r">
              <a:buNone/>
            </a:pPr>
            <a:r>
              <a:rPr lang="hu-HU" sz="3200" dirty="0" smtClean="0"/>
              <a:t>Mi szükséges ahhoz, hogy a hallgatók tanulmányaikban sikeresek, eredményesek lehessenek?</a:t>
            </a:r>
            <a:endParaRPr lang="hu-HU" sz="3200" dirty="0"/>
          </a:p>
        </p:txBody>
      </p:sp>
      <p:pic>
        <p:nvPicPr>
          <p:cNvPr id="2050" name="Picture 2" descr="วิธีแก้ปัญหาเบื้องต้น เมื่อเจอปัญหาในการใช้ myCRM | โปรแกรมบริหารความ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0" y="286603"/>
            <a:ext cx="1882051" cy="26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779463"/>
          </a:xfrm>
        </p:spPr>
        <p:txBody>
          <a:bodyPr>
            <a:normAutofit fontScale="90000"/>
          </a:bodyPr>
          <a:lstStyle/>
          <a:p>
            <a:r>
              <a:rPr lang="hu-HU" altLang="hu-HU" smtClean="0"/>
              <a:t>A fejlődési szemlélet alakulását befolyásoló tényezők:</a:t>
            </a:r>
          </a:p>
        </p:txBody>
      </p:sp>
      <p:sp>
        <p:nvSpPr>
          <p:cNvPr id="74755" name="Tartalom helye 2"/>
          <p:cNvSpPr>
            <a:spLocks noGrp="1"/>
          </p:cNvSpPr>
          <p:nvPr>
            <p:ph idx="1"/>
          </p:nvPr>
        </p:nvSpPr>
        <p:spPr>
          <a:xfrm>
            <a:off x="592183" y="1916114"/>
            <a:ext cx="9896431" cy="4389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</a:t>
            </a:r>
            <a:r>
              <a:rPr lang="hu-HU" altLang="hu-HU" sz="2800" b="1" dirty="0" smtClean="0"/>
              <a:t>tanulás folyamatának </a:t>
            </a:r>
            <a:r>
              <a:rPr lang="hu-HU" altLang="hu-HU" sz="2800" dirty="0" smtClean="0"/>
              <a:t>megerősítése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Az </a:t>
            </a:r>
            <a:r>
              <a:rPr lang="hu-HU" altLang="hu-HU" sz="2800" b="1" dirty="0" smtClean="0"/>
              <a:t>erőfeszítés</a:t>
            </a:r>
            <a:r>
              <a:rPr lang="hu-HU" altLang="hu-HU" sz="2800" dirty="0" smtClean="0"/>
              <a:t>, </a:t>
            </a:r>
            <a:r>
              <a:rPr lang="hu-HU" altLang="hu-HU" sz="2800" b="1" dirty="0" smtClean="0"/>
              <a:t>kitartás, szorgalom</a:t>
            </a:r>
            <a:r>
              <a:rPr lang="hu-HU" altLang="hu-HU" sz="2800" dirty="0" smtClean="0"/>
              <a:t> megdicsérése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</a:t>
            </a:r>
            <a:r>
              <a:rPr lang="hu-HU" altLang="hu-HU" sz="2800" b="1" dirty="0" smtClean="0"/>
              <a:t>fejlődésbe vetett hit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Az elért eredményben a helyes </a:t>
            </a:r>
            <a:r>
              <a:rPr lang="hu-HU" altLang="hu-HU" sz="2800" b="1" dirty="0" smtClean="0"/>
              <a:t>döntések</a:t>
            </a:r>
            <a:r>
              <a:rPr lang="hu-HU" altLang="hu-HU" sz="2800" dirty="0" smtClean="0"/>
              <a:t>, </a:t>
            </a:r>
            <a:r>
              <a:rPr lang="hu-HU" altLang="hu-HU" sz="2800" b="1" dirty="0" smtClean="0"/>
              <a:t>tanulási stratégiák</a:t>
            </a:r>
            <a:r>
              <a:rPr lang="hu-HU" altLang="hu-HU" sz="2800" dirty="0" smtClean="0"/>
              <a:t> alkalmazásának  hangsúlyozása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i="1" dirty="0" smtClean="0"/>
              <a:t>„A tudás és az eredmény csak </a:t>
            </a:r>
            <a:r>
              <a:rPr lang="hu-HU" altLang="hu-HU" sz="2800" b="1" i="1" dirty="0" smtClean="0"/>
              <a:t>elkötelezettség és kemény munka</a:t>
            </a:r>
            <a:r>
              <a:rPr lang="hu-HU" altLang="hu-HU" sz="2800" i="1" dirty="0" smtClean="0"/>
              <a:t> árán érhető el!”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Tanulás a hibákból</a:t>
            </a:r>
            <a:r>
              <a:rPr lang="hu-HU" altLang="hu-HU" sz="2800" dirty="0" smtClean="0"/>
              <a:t>, a kudarcokból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Konstruktív kritika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4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675" y="71632"/>
            <a:ext cx="1945194" cy="28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ím 1"/>
          <p:cNvSpPr>
            <a:spLocks noGrp="1"/>
          </p:cNvSpPr>
          <p:nvPr>
            <p:ph type="title"/>
          </p:nvPr>
        </p:nvSpPr>
        <p:spPr>
          <a:xfrm>
            <a:off x="836023" y="704850"/>
            <a:ext cx="10528663" cy="531767"/>
          </a:xfrm>
        </p:spPr>
        <p:txBody>
          <a:bodyPr>
            <a:normAutofit fontScale="90000"/>
          </a:bodyPr>
          <a:lstStyle/>
          <a:p>
            <a:r>
              <a:rPr lang="hu-HU" altLang="hu-HU" sz="3600" dirty="0"/>
              <a:t>A fejlődésű szemléletű pedagógusok megtanítják a diákokkal, hogy</a:t>
            </a:r>
          </a:p>
        </p:txBody>
      </p:sp>
      <p:sp>
        <p:nvSpPr>
          <p:cNvPr id="75779" name="Tartalom helye 2"/>
          <p:cNvSpPr>
            <a:spLocks noGrp="1"/>
          </p:cNvSpPr>
          <p:nvPr>
            <p:ph idx="1"/>
          </p:nvPr>
        </p:nvSpPr>
        <p:spPr>
          <a:xfrm>
            <a:off x="1140823" y="1844676"/>
            <a:ext cx="10371908" cy="44799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 smtClean="0"/>
              <a:t>szeressék a tanulást</a:t>
            </a:r>
            <a:endParaRPr lang="hu-HU" altLang="hu-HU" sz="2800" dirty="0"/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tudjanak </a:t>
            </a:r>
            <a:r>
              <a:rPr lang="hu-HU" altLang="hu-HU" sz="2800" b="1" dirty="0" smtClean="0"/>
              <a:t>önállóan fejlődni </a:t>
            </a:r>
            <a:r>
              <a:rPr lang="hu-HU" altLang="hu-HU" sz="2800" dirty="0" smtClean="0"/>
              <a:t>és gondolkodni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keményen dolgozzanak, ha megfelelő alapokat szeretnének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bátran nézzenek szembe a </a:t>
            </a:r>
            <a:r>
              <a:rPr lang="hu-HU" altLang="hu-HU" sz="2800" b="1" dirty="0" smtClean="0"/>
              <a:t>kihívások</a:t>
            </a:r>
            <a:r>
              <a:rPr lang="hu-HU" altLang="hu-HU" sz="2800" dirty="0" smtClean="0"/>
              <a:t>kal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mi kell ahhoz, hogy elérhessék a kitűzött célokat.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4" name="Picture 4" descr="Carol S. Dweck - Szemléletváltás | Extre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20" y="820570"/>
            <a:ext cx="1637212" cy="23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>
          <a:xfrm>
            <a:off x="661851" y="286604"/>
            <a:ext cx="10755085" cy="923888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4000" dirty="0" err="1" smtClean="0"/>
              <a:t>Check</a:t>
            </a:r>
            <a:r>
              <a:rPr lang="hu-HU" altLang="hu-HU" sz="4000" dirty="0" smtClean="0"/>
              <a:t> </a:t>
            </a:r>
            <a:r>
              <a:rPr lang="hu-HU" altLang="hu-HU" sz="3600" dirty="0" smtClean="0"/>
              <a:t>(1986) empirikus </a:t>
            </a:r>
            <a:r>
              <a:rPr lang="hu-HU" altLang="hu-HU" sz="4000" dirty="0" smtClean="0"/>
              <a:t>kutatása</a:t>
            </a:r>
            <a:endParaRPr lang="hu-HU" altLang="hu-HU" sz="4000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226423" y="2368731"/>
            <a:ext cx="11704320" cy="395586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3600" dirty="0" smtClean="0"/>
              <a:t>Főiskolai hallgatókat, érettségiző és 8. osztályos diákokat kérdezett meg. Arra kereste a választ, hogy:</a:t>
            </a:r>
          </a:p>
          <a:p>
            <a:pPr eaLnBrk="1" hangingPunct="1">
              <a:buFontTx/>
              <a:buNone/>
            </a:pPr>
            <a:endParaRPr lang="hu-HU" altLang="hu-HU" sz="3600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Milyen </a:t>
            </a:r>
            <a:r>
              <a:rPr lang="hu-HU" altLang="hu-HU" sz="3600" b="1" i="1" dirty="0" smtClean="0"/>
              <a:t>kommunikációs jellemzők </a:t>
            </a:r>
            <a:r>
              <a:rPr lang="hu-HU" altLang="hu-HU" sz="3600" i="1" dirty="0" smtClean="0"/>
              <a:t>különböztetik meg a </a:t>
            </a:r>
            <a:r>
              <a:rPr lang="hu-HU" altLang="hu-HU" sz="3600" b="1" i="1" dirty="0" smtClean="0"/>
              <a:t>hatékony pedagógus</a:t>
            </a:r>
            <a:r>
              <a:rPr lang="hu-HU" altLang="hu-HU" sz="3600" i="1" dirty="0" smtClean="0"/>
              <a:t>t a kevésbé hatékony pedagógustól?</a:t>
            </a:r>
          </a:p>
        </p:txBody>
      </p:sp>
    </p:spTree>
    <p:extLst>
      <p:ext uri="{BB962C8B-B14F-4D97-AF65-F5344CB8AC3E}">
        <p14:creationId xmlns:p14="http://schemas.microsoft.com/office/powerpoint/2010/main" val="254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0346"/>
          </a:xfrm>
        </p:spPr>
        <p:txBody>
          <a:bodyPr/>
          <a:lstStyle/>
          <a:p>
            <a:r>
              <a:rPr lang="hu-HU" dirty="0" err="1" smtClean="0"/>
              <a:t>Check</a:t>
            </a:r>
            <a:r>
              <a:rPr lang="hu-HU" dirty="0" smtClean="0"/>
              <a:t> kutatásának eredménye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522679"/>
          </a:xfrm>
        </p:spPr>
        <p:txBody>
          <a:bodyPr/>
          <a:lstStyle/>
          <a:p>
            <a:r>
              <a:rPr lang="hu-HU" u="sng" dirty="0" smtClean="0"/>
              <a:t>Hatékony tanárok jellemzői:</a:t>
            </a:r>
            <a:endParaRPr lang="hu-HU" u="sng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69966" y="2368731"/>
            <a:ext cx="5852160" cy="41888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800" b="1" dirty="0"/>
              <a:t>Megjelenés</a:t>
            </a:r>
            <a:r>
              <a:rPr lang="hu-HU" sz="2800" dirty="0"/>
              <a:t>: nők esetében fontosabb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800" dirty="0"/>
              <a:t>Csak az előadás módszerét nem nagyon kedvelik, helyette: </a:t>
            </a:r>
            <a:r>
              <a:rPr lang="hu-HU" sz="2800" b="1" dirty="0"/>
              <a:t>vita, vázlattal kísért előadás, diákokkal beszéljen, naprakész információi legyenek, példákkal szemléltessen</a:t>
            </a:r>
            <a:r>
              <a:rPr lang="hu-HU" sz="2800" dirty="0"/>
              <a:t>, szellemes megjegyzéseket használ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800" dirty="0"/>
              <a:t>Kapcsolata a diákokkal </a:t>
            </a:r>
            <a:r>
              <a:rPr lang="hu-HU" sz="2800" b="1" dirty="0"/>
              <a:t>legyen barátságos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u="sng" dirty="0" smtClean="0"/>
              <a:t>Kedvezőtlen jellemzők:</a:t>
            </a:r>
            <a:endParaRPr lang="hu-HU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035040" y="2690949"/>
            <a:ext cx="6061166" cy="41670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b="1" dirty="0"/>
              <a:t>Ápolatlan külső</a:t>
            </a:r>
            <a:r>
              <a:rPr lang="hu-HU" sz="2400" dirty="0"/>
              <a:t>, </a:t>
            </a:r>
            <a:r>
              <a:rPr lang="hu-HU" sz="2400" i="1" dirty="0"/>
              <a:t>„ úgy beszél, hogy majdnem ráfekszik az </a:t>
            </a:r>
            <a:r>
              <a:rPr lang="hu-HU" sz="2400" i="1" dirty="0" smtClean="0"/>
              <a:t>asztalra,  </a:t>
            </a:r>
            <a:r>
              <a:rPr lang="hu-HU" sz="2400" i="1" dirty="0"/>
              <a:t>bizarr megnyilvánulásai </a:t>
            </a:r>
            <a:r>
              <a:rPr lang="hu-HU" sz="2400" i="1" dirty="0" smtClean="0"/>
              <a:t>vannak”</a:t>
            </a:r>
            <a:endParaRPr lang="hu-HU" sz="2400" i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b="1" dirty="0"/>
              <a:t>Unalmas, monoton</a:t>
            </a:r>
            <a:r>
              <a:rPr lang="hu-HU" sz="2400" dirty="0"/>
              <a:t>, a táblának beszél és nem a tanulókhoz, összerendezetlen, elvont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b="1" dirty="0"/>
              <a:t>Nincs humorérzéke</a:t>
            </a:r>
            <a:r>
              <a:rPr lang="hu-HU" sz="2400" dirty="0"/>
              <a:t>, </a:t>
            </a:r>
            <a:r>
              <a:rPr lang="hu-HU" sz="2400" b="1" dirty="0"/>
              <a:t>nem tud lelkesedni</a:t>
            </a:r>
            <a:r>
              <a:rPr lang="hu-HU" sz="2400" dirty="0"/>
              <a:t>, </a:t>
            </a:r>
            <a:r>
              <a:rPr lang="hu-HU" sz="2400" b="1" dirty="0"/>
              <a:t>cinikus megjegyzéseket használ</a:t>
            </a:r>
            <a:r>
              <a:rPr lang="hu-HU" sz="2400" dirty="0"/>
              <a:t>, nevetségessé tesz, megszégyenít tanulókat mások előtt. Kétértelmű, szex-témájú humort használ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82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38260A2-928B-43AE-933E-33427B751E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5175"/>
            <a:ext cx="8229600" cy="1202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b="1" u="sng" dirty="0"/>
              <a:t>Kelemen </a:t>
            </a:r>
            <a:r>
              <a:rPr lang="hu-HU" sz="3600" b="1" u="sng" dirty="0" smtClean="0"/>
              <a:t>László (1981): </a:t>
            </a:r>
            <a:r>
              <a:rPr lang="hu-HU" sz="3600" b="1" u="sng" dirty="0"/>
              <a:t>A pedagógus kívánatos pszichológiai </a:t>
            </a:r>
            <a:r>
              <a:rPr lang="hu-HU" sz="3600" b="1" u="sng" dirty="0" smtClean="0"/>
              <a:t>jellemzői</a:t>
            </a:r>
            <a:r>
              <a:rPr lang="hu-HU" sz="3600" u="sng" dirty="0"/>
              <a:t/>
            </a:r>
            <a:br>
              <a:rPr lang="hu-HU" sz="3600" u="sng" dirty="0"/>
            </a:br>
            <a:r>
              <a:rPr lang="hu-HU" sz="3600" b="1" dirty="0"/>
              <a:t/>
            </a:r>
            <a:br>
              <a:rPr lang="hu-HU" sz="3600" b="1" dirty="0"/>
            </a:br>
            <a:endParaRPr lang="hu-HU" sz="3600" b="1" dirty="0"/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>
          <a:xfrm>
            <a:off x="235130" y="1497874"/>
            <a:ext cx="11800115" cy="50997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társadalmi </a:t>
            </a:r>
            <a:r>
              <a:rPr lang="hu-HU" altLang="hu-HU" sz="2800" b="1" dirty="0" smtClean="0"/>
              <a:t>hivatástudat</a:t>
            </a:r>
            <a:r>
              <a:rPr lang="hu-HU" altLang="hu-HU" sz="2800" dirty="0" smtClean="0"/>
              <a:t>: értékek továbbadása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magabiztos </a:t>
            </a:r>
            <a:r>
              <a:rPr lang="hu-HU" altLang="hu-HU" sz="2800" b="1" dirty="0" smtClean="0"/>
              <a:t>világnézet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legyen </a:t>
            </a:r>
            <a:r>
              <a:rPr lang="hu-HU" altLang="hu-HU" sz="2800" b="1" dirty="0" smtClean="0"/>
              <a:t>fejlettebb, </a:t>
            </a:r>
            <a:r>
              <a:rPr lang="hu-HU" altLang="hu-HU" sz="2800" dirty="0" smtClean="0"/>
              <a:t>mint növendékei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tudás átadásának képessége, </a:t>
            </a:r>
            <a:r>
              <a:rPr lang="hu-HU" altLang="hu-HU" sz="2800" b="1" dirty="0" smtClean="0"/>
              <a:t>érzelmek és akarat</a:t>
            </a:r>
          </a:p>
          <a:p>
            <a:pPr marL="609600" indent="-609600">
              <a:buNone/>
            </a:pPr>
            <a:r>
              <a:rPr lang="hu-HU" altLang="hu-HU" sz="2800" b="1" dirty="0" smtClean="0"/>
              <a:t>kifejezésének képessége</a:t>
            </a:r>
            <a:endParaRPr lang="hu-HU" altLang="hu-HU" sz="28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legyen </a:t>
            </a:r>
            <a:r>
              <a:rPr lang="hu-HU" altLang="hu-HU" sz="2800" b="1" dirty="0" smtClean="0"/>
              <a:t>humánus</a:t>
            </a:r>
            <a:r>
              <a:rPr lang="hu-HU" altLang="hu-HU" sz="2800" dirty="0" smtClean="0"/>
              <a:t>, megértő, tisztelje, szeresse a diákokat</a:t>
            </a:r>
          </a:p>
        </p:txBody>
      </p:sp>
    </p:spTree>
    <p:extLst>
      <p:ext uri="{BB962C8B-B14F-4D97-AF65-F5344CB8AC3E}">
        <p14:creationId xmlns:p14="http://schemas.microsoft.com/office/powerpoint/2010/main" val="3243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Hármas motívum kérdőív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4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3888"/>
          </a:xfrm>
        </p:spPr>
        <p:txBody>
          <a:bodyPr/>
          <a:lstStyle/>
          <a:p>
            <a:r>
              <a:rPr lang="hu-HU" altLang="hu-HU" dirty="0" smtClean="0"/>
              <a:t>A sikeresség meghatározása</a:t>
            </a:r>
          </a:p>
        </p:txBody>
      </p:sp>
      <p:sp>
        <p:nvSpPr>
          <p:cNvPr id="179203" name="Tartalom helye 2"/>
          <p:cNvSpPr>
            <a:spLocks noGrp="1"/>
          </p:cNvSpPr>
          <p:nvPr>
            <p:ph idx="1"/>
          </p:nvPr>
        </p:nvSpPr>
        <p:spPr>
          <a:xfrm>
            <a:off x="1097280" y="1907177"/>
            <a:ext cx="9113520" cy="441742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Mitől függ a siker</a:t>
            </a:r>
            <a:r>
              <a:rPr lang="hu-HU" altLang="hu-HU" sz="4600" dirty="0" smtClean="0"/>
              <a:t>: szerencse, lelkiismeretes munka, tehetség?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Teljesítmények mérése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Ismertség </a:t>
            </a:r>
            <a:r>
              <a:rPr lang="hu-HU" altLang="hu-HU" sz="4600" dirty="0" smtClean="0"/>
              <a:t> (Google-találatok)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b="1" dirty="0" smtClean="0"/>
              <a:t>Hírnév </a:t>
            </a:r>
            <a:r>
              <a:rPr lang="hu-HU" altLang="hu-HU" sz="4600" dirty="0" smtClean="0"/>
              <a:t>(</a:t>
            </a:r>
            <a:r>
              <a:rPr lang="hu-HU" altLang="hu-HU" sz="4600" dirty="0" err="1" smtClean="0"/>
              <a:t>Wikipédia</a:t>
            </a:r>
            <a:r>
              <a:rPr lang="hu-HU" altLang="hu-HU" sz="4600" dirty="0" smtClean="0"/>
              <a:t>: hány országban ismerik)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4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4600" dirty="0" smtClean="0"/>
              <a:t>Siker fogalma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  <p:pic>
        <p:nvPicPr>
          <p:cNvPr id="3074" name="Picture 2" descr="A képlet-Barabási Albert László-Könyv-Libri-Magyar Menedék Könyveshá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4" y="2511861"/>
            <a:ext cx="2786742" cy="41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Cím 1"/>
          <p:cNvSpPr>
            <a:spLocks noGrp="1"/>
          </p:cNvSpPr>
          <p:nvPr>
            <p:ph type="title"/>
          </p:nvPr>
        </p:nvSpPr>
        <p:spPr>
          <a:xfrm>
            <a:off x="1184366" y="756866"/>
            <a:ext cx="10058400" cy="845511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Barabási Albert –László (2018): A siker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0AFE0C-6A24-4885-BBB8-414D737A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845734"/>
            <a:ext cx="10737669" cy="4398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endParaRPr lang="hu-HU" sz="2800" dirty="0"/>
          </a:p>
          <a:p>
            <a:pPr marL="0" indent="0">
              <a:buNone/>
              <a:defRPr/>
            </a:pPr>
            <a:endParaRPr lang="hu-HU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3500" dirty="0"/>
              <a:t>A siker soha nem rólad szól, de még csak nem is a teljesítményedről. </a:t>
            </a:r>
            <a:r>
              <a:rPr lang="hu-HU" sz="3500" b="1" dirty="0"/>
              <a:t>A siker rólunk szól: arról, hogy mi hogyan látjuk a teljesítményedet</a:t>
            </a:r>
            <a:r>
              <a:rPr lang="hu-HU" sz="3500" dirty="0"/>
              <a:t>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35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3500" dirty="0"/>
              <a:t>A siker kollektív természetű jelenség.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35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3500" dirty="0"/>
              <a:t>A </a:t>
            </a:r>
            <a:r>
              <a:rPr lang="hu-HU" sz="3500" b="1" dirty="0"/>
              <a:t>hálózat találja hasznosnak az eredményt, és felerősíti a sikert</a:t>
            </a:r>
            <a:r>
              <a:rPr lang="hu-HU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1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Cím 1"/>
          <p:cNvSpPr>
            <a:spLocks noGrp="1"/>
          </p:cNvSpPr>
          <p:nvPr>
            <p:ph type="title"/>
          </p:nvPr>
        </p:nvSpPr>
        <p:spPr>
          <a:xfrm>
            <a:off x="1981200" y="704851"/>
            <a:ext cx="8229600" cy="708025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A siker egyetemes törvényei </a:t>
            </a:r>
          </a:p>
        </p:txBody>
      </p:sp>
      <p:sp>
        <p:nvSpPr>
          <p:cNvPr id="178179" name="Tartalom helye 2">
            <a:extLst>
              <a:ext uri="{FF2B5EF4-FFF2-40B4-BE49-F238E27FC236}">
                <a16:creationId xmlns:a16="http://schemas.microsoft.com/office/drawing/2014/main" id="{682D77E7-335B-4939-B285-0ADC845C9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1950720"/>
            <a:ext cx="9936480" cy="47183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dirty="0"/>
              <a:t>A </a:t>
            </a:r>
            <a:r>
              <a:rPr lang="hu-HU" altLang="hu-HU" sz="3200" b="1" dirty="0"/>
              <a:t>teljesítmény vonzza a sikert</a:t>
            </a:r>
            <a:r>
              <a:rPr lang="hu-HU" altLang="hu-HU" sz="3200" dirty="0"/>
              <a:t>. De </a:t>
            </a:r>
            <a:r>
              <a:rPr lang="hu-HU" altLang="hu-HU" sz="3200" b="1" dirty="0"/>
              <a:t>ha a teljesítmény nem mérhető, a sikert a hálózatok határozzák meg </a:t>
            </a:r>
            <a:r>
              <a:rPr lang="hu-HU" altLang="hu-HU" sz="3200" dirty="0"/>
              <a:t>(Sport teljesítmény – művészeti alkotás</a:t>
            </a:r>
            <a:r>
              <a:rPr lang="hu-HU" altLang="hu-HU" sz="3200" dirty="0" smtClean="0"/>
              <a:t>)</a:t>
            </a:r>
            <a:endParaRPr lang="hu-HU" altLang="hu-HU" sz="3200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dirty="0"/>
              <a:t>A teljesítmény korlátos, a siker korlátlan (sport – kutatók).</a:t>
            </a:r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i="1" dirty="0"/>
              <a:t>Alkalmasság x korábbi siker = jövőbeni siker</a:t>
            </a:r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b="1" dirty="0"/>
              <a:t>A csapat sikere a sokféleségben és az egyensúlyban rejlik, de a babérokat mindig egyvalaki aratja le</a:t>
            </a:r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hu-HU" altLang="hu-HU" sz="3200" dirty="0"/>
              <a:t>Ha kitartunk, a siker bármikor beüthet</a:t>
            </a:r>
          </a:p>
          <a:p>
            <a:pPr marL="0" indent="0">
              <a:buNone/>
              <a:defRPr/>
            </a:pPr>
            <a:endParaRPr lang="hu-HU" altLang="hu-HU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endParaRPr lang="hu-HU" altLang="hu-HU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7646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336801" y="1162050"/>
            <a:ext cx="752792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000" b="1" dirty="0"/>
              <a:t>A </a:t>
            </a:r>
            <a:r>
              <a:rPr lang="hu-HU" altLang="hu-HU" sz="3600" b="1" dirty="0"/>
              <a:t>pedagógus pályaszocializáció</a:t>
            </a:r>
          </a:p>
          <a:p>
            <a:pPr algn="ctr" eaLnBrk="1" hangingPunct="1"/>
            <a:r>
              <a:rPr lang="hu-HU" altLang="hu-HU" sz="3600" b="1" dirty="0"/>
              <a:t> szakaszai:</a:t>
            </a:r>
          </a:p>
          <a:p>
            <a:pPr algn="ctr" eaLnBrk="1" hangingPunct="1"/>
            <a:endParaRPr lang="hu-HU" altLang="hu-HU" sz="3600" dirty="0"/>
          </a:p>
          <a:p>
            <a:pPr algn="ctr" eaLnBrk="1" hangingPunct="1"/>
            <a:endParaRPr lang="hu-HU" altLang="hu-HU" sz="2000" dirty="0"/>
          </a:p>
          <a:p>
            <a:pPr algn="ctr" eaLnBrk="1" hangingPunct="1"/>
            <a:r>
              <a:rPr lang="hu-HU" altLang="hu-HU" sz="3200" dirty="0"/>
              <a:t>Pályaorientáció</a:t>
            </a:r>
          </a:p>
          <a:p>
            <a:pPr algn="ctr" eaLnBrk="1" hangingPunct="1"/>
            <a:r>
              <a:rPr lang="hu-HU" altLang="hu-HU" sz="3200" dirty="0" smtClean="0"/>
              <a:t>Szakirányú képzés</a:t>
            </a:r>
            <a:endParaRPr lang="hu-HU" altLang="hu-HU" sz="3200" dirty="0"/>
          </a:p>
          <a:p>
            <a:pPr algn="ctr" eaLnBrk="1" hangingPunct="1"/>
            <a:r>
              <a:rPr lang="hu-HU" altLang="hu-HU" sz="3200" dirty="0"/>
              <a:t>Pályakezdés</a:t>
            </a:r>
          </a:p>
          <a:p>
            <a:pPr algn="ctr" eaLnBrk="1" hangingPunct="1"/>
            <a:r>
              <a:rPr lang="hu-HU" altLang="hu-HU" sz="3200" dirty="0"/>
              <a:t>Pályavitel</a:t>
            </a:r>
          </a:p>
          <a:p>
            <a:pPr algn="ctr"/>
            <a:endParaRPr lang="hu-HU" altLang="hu-HU" sz="3200" dirty="0"/>
          </a:p>
        </p:txBody>
      </p:sp>
    </p:spTree>
    <p:extLst>
      <p:ext uri="{BB962C8B-B14F-4D97-AF65-F5344CB8AC3E}">
        <p14:creationId xmlns:p14="http://schemas.microsoft.com/office/powerpoint/2010/main" val="23240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 smtClean="0"/>
              <a:t>Pszichológia tárgya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sz="half" idx="1"/>
          </p:nvPr>
        </p:nvSpPr>
        <p:spPr>
          <a:xfrm>
            <a:off x="966651" y="2238103"/>
            <a:ext cx="10093235" cy="41166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A lelki jelenségek tudományos </a:t>
            </a:r>
            <a:r>
              <a:rPr lang="hu-HU" altLang="hu-HU" sz="2400" dirty="0" smtClean="0"/>
              <a:t>vizsgálata</a:t>
            </a:r>
            <a:r>
              <a:rPr lang="hu-HU" altLang="hu-HU" sz="2400" dirty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b="1" i="1" dirty="0"/>
              <a:t>Pszichikus </a:t>
            </a:r>
            <a:r>
              <a:rPr lang="hu-HU" altLang="hu-HU" sz="2400" b="1" i="1" dirty="0" smtClean="0"/>
              <a:t>funkciók </a:t>
            </a:r>
            <a:r>
              <a:rPr lang="hu-HU" altLang="hu-HU" sz="2400" b="1" i="1" dirty="0"/>
              <a:t>tanulmányozása.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Az emberi viselkedés megértése. </a:t>
            </a:r>
            <a:r>
              <a:rPr lang="hu-HU" altLang="hu-HU" sz="2400" i="1" dirty="0"/>
              <a:t>A lelki jelenségek szerepe a viselkedés irányításában.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i="1" dirty="0"/>
              <a:t>A személyiség működésének és </a:t>
            </a:r>
            <a:r>
              <a:rPr lang="hu-HU" altLang="hu-HU" sz="2400" i="1" dirty="0" smtClean="0"/>
              <a:t>fejlődésének elemzése.</a:t>
            </a:r>
            <a:endParaRPr lang="hu-HU" altLang="hu-HU" sz="2400" i="1" dirty="0"/>
          </a:p>
          <a:p>
            <a:endParaRPr lang="hu-HU" altLang="hu-HU" dirty="0" smtClean="0"/>
          </a:p>
        </p:txBody>
      </p:sp>
      <p:pic>
        <p:nvPicPr>
          <p:cNvPr id="5" name="Tartalom helye 3" descr="queens_speech_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17" y="4683168"/>
            <a:ext cx="2948477" cy="21413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6" y="77697"/>
            <a:ext cx="1355771" cy="1996737"/>
          </a:xfrm>
          <a:prstGeom prst="rect">
            <a:avLst/>
          </a:prstGeom>
          <a:noFill/>
        </p:spPr>
      </p:pic>
      <p:pic>
        <p:nvPicPr>
          <p:cNvPr id="9" name="Tartalom helye 5" descr="Im18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8873" y="77697"/>
            <a:ext cx="2223275" cy="1653133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71" y="4603858"/>
            <a:ext cx="2211977" cy="2211977"/>
          </a:xfrm>
          <a:noFill/>
        </p:spPr>
      </p:pic>
      <p:pic>
        <p:nvPicPr>
          <p:cNvPr id="11" name="Tartalom helye 5" descr="Ponzo_illusi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670" y="4683168"/>
            <a:ext cx="2889146" cy="2132667"/>
          </a:xfrm>
          <a:prstGeom prst="rect">
            <a:avLst/>
          </a:prstGeom>
        </p:spPr>
      </p:pic>
      <p:pic>
        <p:nvPicPr>
          <p:cNvPr id="12" name="Tartalom helye 3" descr="illuzio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70" y="2238102"/>
            <a:ext cx="2217783" cy="16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41008"/>
          </a:xfrm>
        </p:spPr>
        <p:txBody>
          <a:bodyPr/>
          <a:lstStyle/>
          <a:p>
            <a:r>
              <a:rPr lang="hu-HU" altLang="hu-HU" dirty="0" smtClean="0"/>
              <a:t>Életpálya fogalma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Super</a:t>
            </a:r>
            <a:r>
              <a:rPr lang="hu-HU" altLang="hu-HU" sz="2400" dirty="0"/>
              <a:t>, 1994)</a:t>
            </a:r>
            <a:r>
              <a:rPr lang="hu-HU" altLang="hu-HU" dirty="0" smtClean="0"/>
              <a:t>:</a:t>
            </a:r>
          </a:p>
        </p:txBody>
      </p:sp>
      <p:sp>
        <p:nvSpPr>
          <p:cNvPr id="139267" name="Tartalom helye 2"/>
          <p:cNvSpPr>
            <a:spLocks noGrp="1"/>
          </p:cNvSpPr>
          <p:nvPr>
            <p:ph idx="1"/>
          </p:nvPr>
        </p:nvSpPr>
        <p:spPr>
          <a:xfrm>
            <a:off x="714103" y="1802674"/>
            <a:ext cx="10589623" cy="45219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Szerepek együttese</a:t>
            </a:r>
            <a:r>
              <a:rPr lang="hu-HU" altLang="hu-HU" sz="2400" dirty="0" smtClean="0"/>
              <a:t>, amelyeket a személy élete során betölt.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 smtClean="0"/>
              <a:t>Fontosabb </a:t>
            </a:r>
            <a:r>
              <a:rPr lang="hu-HU" altLang="hu-HU" sz="2400" u="sng" dirty="0" smtClean="0"/>
              <a:t>életszerepek</a:t>
            </a:r>
            <a:r>
              <a:rPr lang="hu-HU" altLang="hu-HU" sz="2400" dirty="0" smtClean="0"/>
              <a:t>, </a:t>
            </a:r>
            <a:r>
              <a:rPr lang="hu-HU" altLang="hu-HU" sz="2400" b="1" dirty="0" smtClean="0"/>
              <a:t>„életpálya szivárvány” </a:t>
            </a:r>
            <a:r>
              <a:rPr lang="hu-HU" altLang="hu-HU" sz="2400" dirty="0" smtClean="0"/>
              <a:t>ívei: </a:t>
            </a:r>
            <a:r>
              <a:rPr lang="hu-HU" altLang="hu-HU" sz="2400" i="1" dirty="0" smtClean="0"/>
              <a:t>gyermek, szülő, házastárs, tanuló, dolgozó, nyugdíjas, állampolgár, háztartásfenntartó, szabadidős tevékenységet végző</a:t>
            </a:r>
            <a:r>
              <a:rPr lang="hu-HU" altLang="hu-HU" sz="2400" dirty="0" smtClean="0"/>
              <a:t> ember.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 smtClean="0"/>
              <a:t> </a:t>
            </a:r>
            <a:r>
              <a:rPr lang="hu-HU" altLang="hu-HU" sz="2400" dirty="0"/>
              <a:t>Szerep: a státusz betöltéséhez szükséges </a:t>
            </a:r>
            <a:r>
              <a:rPr lang="hu-HU" altLang="hu-HU" sz="2400" dirty="0" smtClean="0"/>
              <a:t>elemek</a:t>
            </a:r>
            <a:endParaRPr lang="hu-HU" alt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/>
              <a:t>Jogosultság megszerzése: </a:t>
            </a:r>
            <a:r>
              <a:rPr lang="hu-HU" altLang="hu-HU" sz="2400" dirty="0" smtClean="0"/>
              <a:t>diploma</a:t>
            </a:r>
            <a:endParaRPr lang="hu-HU" alt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dirty="0" err="1"/>
              <a:t>Elköteleződés</a:t>
            </a:r>
            <a:r>
              <a:rPr lang="hu-HU" altLang="hu-HU" sz="2400" dirty="0"/>
              <a:t> a pálya mellett, hivatástudat kialakulása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Pályakötődés</a:t>
            </a:r>
            <a:r>
              <a:rPr lang="hu-HU" altLang="hu-HU" sz="2400" dirty="0" smtClean="0"/>
              <a:t>: a </a:t>
            </a:r>
            <a:r>
              <a:rPr lang="hu-HU" altLang="hu-HU" sz="2400" dirty="0"/>
              <a:t>pálya élménytartalmának és az egyén élményvilágának </a:t>
            </a:r>
            <a:r>
              <a:rPr lang="hu-HU" altLang="hu-HU" sz="2400" dirty="0" smtClean="0"/>
              <a:t>megfelelése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400" b="1" dirty="0" smtClean="0"/>
              <a:t>Pályafejlődés</a:t>
            </a:r>
            <a:r>
              <a:rPr lang="hu-HU" altLang="hu-HU" sz="2400" dirty="0" smtClean="0"/>
              <a:t>: </a:t>
            </a:r>
            <a:r>
              <a:rPr lang="hu-HU" altLang="hu-HU" sz="2400" dirty="0"/>
              <a:t>növekedés és a tanulás folyamata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40291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1" y="0"/>
            <a:ext cx="7851775" cy="6858000"/>
          </a:xfrm>
        </p:spPr>
      </p:pic>
    </p:spTree>
    <p:extLst>
      <p:ext uri="{BB962C8B-B14F-4D97-AF65-F5344CB8AC3E}">
        <p14:creationId xmlns:p14="http://schemas.microsoft.com/office/powerpoint/2010/main" val="2173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5477"/>
          </a:xfrm>
        </p:spPr>
        <p:txBody>
          <a:bodyPr/>
          <a:lstStyle/>
          <a:p>
            <a:r>
              <a:rPr lang="hu-HU" altLang="hu-HU" dirty="0" smtClean="0"/>
              <a:t>Életpálya alakulásának szakaszai:</a:t>
            </a:r>
          </a:p>
        </p:txBody>
      </p:sp>
      <p:sp>
        <p:nvSpPr>
          <p:cNvPr id="143363" name="Tartalom helye 2"/>
          <p:cNvSpPr>
            <a:spLocks noGrp="1"/>
          </p:cNvSpPr>
          <p:nvPr>
            <p:ph idx="1"/>
          </p:nvPr>
        </p:nvSpPr>
        <p:spPr>
          <a:xfrm>
            <a:off x="827314" y="1724297"/>
            <a:ext cx="10511246" cy="50178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Növekedés: 0-14 éves korig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Felfedezés: 15-24 éves korig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Megállapodás: 25-44 éves korig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Fenntartás: 45-65 éves korig </a:t>
            </a:r>
          </a:p>
          <a:p>
            <a:pPr marL="457200" indent="-457200">
              <a:buFont typeface="+mj-lt"/>
              <a:buAutoNum type="arabicPeriod"/>
            </a:pPr>
            <a:endParaRPr lang="hu-HU" altLang="hu-HU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hu-HU" altLang="hu-HU" sz="2400" dirty="0" smtClean="0"/>
              <a:t>Hanyatlás: 65 éves kortól.</a:t>
            </a:r>
          </a:p>
        </p:txBody>
      </p:sp>
    </p:spTree>
    <p:extLst>
      <p:ext uri="{BB962C8B-B14F-4D97-AF65-F5344CB8AC3E}">
        <p14:creationId xmlns:p14="http://schemas.microsoft.com/office/powerpoint/2010/main" val="31628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Erik H. </a:t>
            </a:r>
            <a:r>
              <a:rPr lang="hu-HU" dirty="0" err="1" smtClean="0"/>
              <a:t>Erikson</a:t>
            </a:r>
            <a:r>
              <a:rPr lang="hu-HU" dirty="0" smtClean="0"/>
              <a:t> (1902-1994) </a:t>
            </a:r>
            <a:br>
              <a:rPr lang="hu-HU" dirty="0" smtClean="0"/>
            </a:br>
            <a:r>
              <a:rPr lang="hu-HU" i="1" dirty="0" smtClean="0"/>
              <a:t>Az életciklus: az identitás </a:t>
            </a:r>
            <a:r>
              <a:rPr lang="hu-HU" i="1" dirty="0" err="1" smtClean="0"/>
              <a:t>epigenezise</a:t>
            </a:r>
            <a:endParaRPr lang="hu-HU" i="1" dirty="0"/>
          </a:p>
        </p:txBody>
      </p:sp>
      <p:pic>
        <p:nvPicPr>
          <p:cNvPr id="4" name="Picture 6" descr="erik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4639" y="2412275"/>
            <a:ext cx="2442849" cy="2852057"/>
          </a:xfrm>
        </p:spPr>
      </p:pic>
      <p:sp>
        <p:nvSpPr>
          <p:cNvPr id="5" name="Téglalap 4"/>
          <p:cNvSpPr/>
          <p:nvPr/>
        </p:nvSpPr>
        <p:spPr>
          <a:xfrm>
            <a:off x="374469" y="1942011"/>
            <a:ext cx="9326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dirty="0"/>
              <a:t>A biológiai késztetéseken túl a társas-társadalmi tényezők szerepét </a:t>
            </a:r>
            <a:r>
              <a:rPr lang="hu-HU" altLang="hu-HU" sz="3200" dirty="0" smtClean="0"/>
              <a:t>hangsúlyozza.</a:t>
            </a:r>
          </a:p>
          <a:p>
            <a:pPr>
              <a:lnSpc>
                <a:spcPct val="90000"/>
              </a:lnSpc>
            </a:pPr>
            <a:endParaRPr lang="hu-HU" altLang="hu-HU" sz="32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i="1" dirty="0"/>
              <a:t>Egész életen át tartó fejlődési programot határoz meg.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dirty="0"/>
              <a:t>Az emberi </a:t>
            </a:r>
            <a:r>
              <a:rPr lang="hu-HU" altLang="hu-HU" sz="3200" b="1" dirty="0"/>
              <a:t>identitás</a:t>
            </a:r>
            <a:r>
              <a:rPr lang="hu-HU" altLang="hu-HU" sz="3200" dirty="0"/>
              <a:t> alakulásának 8 szakasza van.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sz="3200" i="1" dirty="0"/>
              <a:t>Eredményesen meg kell oldani az egyes életciklus krízisét, ennek következtében teljes energiánkat a következő életperiódus konfliktusmegoldására tudjuk fordítani.</a:t>
            </a:r>
          </a:p>
        </p:txBody>
      </p:sp>
    </p:spTree>
    <p:extLst>
      <p:ext uri="{BB962C8B-B14F-4D97-AF65-F5344CB8AC3E}">
        <p14:creationId xmlns:p14="http://schemas.microsoft.com/office/powerpoint/2010/main" val="9247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altLang="hu-HU" smtClean="0"/>
          </a:p>
        </p:txBody>
      </p:sp>
      <p:graphicFrame>
        <p:nvGraphicFramePr>
          <p:cNvPr id="130099" name="Group 51">
            <a:extLst>
              <a:ext uri="{FF2B5EF4-FFF2-40B4-BE49-F238E27FC236}">
                <a16:creationId xmlns:a16="http://schemas.microsoft.com/office/drawing/2014/main" id="{1A9DDEE9-EB09-4013-8C5A-9479127FF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75404"/>
              </p:ext>
            </p:extLst>
          </p:nvPr>
        </p:nvGraphicFramePr>
        <p:xfrm>
          <a:off x="2063751" y="260350"/>
          <a:ext cx="8353425" cy="6530976"/>
        </p:xfrm>
        <a:graphic>
          <a:graphicData uri="http://schemas.openxmlformats.org/drawingml/2006/table">
            <a:tbl>
              <a:tblPr/>
              <a:tblGrid>
                <a:gridCol w="417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Cecsemőkor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Bizalom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bizalmatlanság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Kisgyermekkor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Autonómia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kétségbeesés, kétely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Óvodáskor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Kezdeményezés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bűntudat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Iskoláskor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Teljesítmény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kisebbrendűségi érzés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Serdülőkor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Identitás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szerepkonfúzió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Fiatal felnőttkor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Intimitás</a:t>
                      </a: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 izoláció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Felnőttkor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Generativitás - stagnálás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</a:t>
                      </a:r>
                      <a:r>
                        <a:rPr kumimoji="0" lang="hu-HU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Időskor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Énintegritás</a:t>
                      </a: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-kétségbeesés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071934"/>
          </a:xfrm>
        </p:spPr>
        <p:txBody>
          <a:bodyPr/>
          <a:lstStyle/>
          <a:p>
            <a:pPr algn="ctr" eaLnBrk="1" hangingPunct="1"/>
            <a:r>
              <a:rPr lang="hu-HU" altLang="hu-HU" dirty="0" smtClean="0"/>
              <a:t>IDENTITÁSTARTALMAK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hu-HU" altLang="hu-HU" sz="4000" b="1" u="sng" dirty="0" smtClean="0"/>
              <a:t>1 év: Ősbizalom kialakulás:</a:t>
            </a:r>
          </a:p>
          <a:p>
            <a:pPr eaLnBrk="1" hangingPunct="1">
              <a:buFontTx/>
              <a:buNone/>
            </a:pPr>
            <a:endParaRPr lang="hu-HU" altLang="hu-HU" sz="4000" b="1" u="sng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„Az vagyok, amiben reménykedhetem, s amilyen reményt nyújtok”</a:t>
            </a:r>
          </a:p>
          <a:p>
            <a:pPr eaLnBrk="1" hangingPunct="1">
              <a:buFontTx/>
              <a:buNone/>
            </a:pPr>
            <a:endParaRPr lang="hu-HU" altLang="hu-HU" sz="4000" i="1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  Kialakuló érzés: a </a:t>
            </a:r>
            <a:r>
              <a:rPr lang="hu-HU" altLang="hu-HU" sz="4000" b="1" i="1" dirty="0" smtClean="0"/>
              <a:t>hit</a:t>
            </a:r>
            <a:r>
              <a:rPr lang="hu-HU" altLang="hu-HU" sz="4000" i="1" dirty="0" smtClean="0"/>
              <a:t>.</a:t>
            </a:r>
            <a:endParaRPr lang="hu-HU" altLang="hu-HU" sz="4000" dirty="0" smtClean="0"/>
          </a:p>
        </p:txBody>
      </p:sp>
    </p:spTree>
    <p:extLst>
      <p:ext uri="{BB962C8B-B14F-4D97-AF65-F5344CB8AC3E}">
        <p14:creationId xmlns:p14="http://schemas.microsoft.com/office/powerpoint/2010/main" val="5210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3600" b="1" u="sng" dirty="0" smtClean="0"/>
              <a:t>2. Év : Autonómia:</a:t>
            </a:r>
          </a:p>
          <a:p>
            <a:pPr eaLnBrk="1" hangingPunct="1">
              <a:buFontTx/>
              <a:buNone/>
            </a:pPr>
            <a:endParaRPr lang="hu-HU" altLang="hu-HU" sz="3600" b="1" u="sng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amit szabadon akarhatok.”</a:t>
            </a:r>
          </a:p>
          <a:p>
            <a:pPr eaLnBrk="1" hangingPunct="1">
              <a:buFontTx/>
              <a:buNone/>
            </a:pPr>
            <a:endParaRPr lang="hu-HU" altLang="hu-HU" sz="3600" i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Kialakuló érzés: az </a:t>
            </a:r>
            <a:r>
              <a:rPr lang="hu-HU" altLang="hu-HU" sz="3600" b="1" i="1" dirty="0" smtClean="0"/>
              <a:t>akarater</a:t>
            </a:r>
            <a:r>
              <a:rPr lang="hu-HU" altLang="hu-HU" sz="3600" i="1" dirty="0" smtClean="0"/>
              <a:t>ő.</a:t>
            </a:r>
          </a:p>
        </p:txBody>
      </p:sp>
    </p:spTree>
    <p:extLst>
      <p:ext uri="{BB962C8B-B14F-4D97-AF65-F5344CB8AC3E}">
        <p14:creationId xmlns:p14="http://schemas.microsoft.com/office/powerpoint/2010/main" val="34198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3. szakasz: óvodáskor normatív krízise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342606"/>
            <a:ext cx="10058400" cy="35264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3600" dirty="0" smtClean="0"/>
              <a:t>3-6 éves kor: </a:t>
            </a:r>
            <a:r>
              <a:rPr lang="hu-HU" altLang="hu-HU" sz="3600" b="1" u="sng" dirty="0" smtClean="0"/>
              <a:t>kezdeményezés:</a:t>
            </a:r>
          </a:p>
          <a:p>
            <a:pPr eaLnBrk="1" hangingPunct="1">
              <a:buFontTx/>
              <a:buNone/>
            </a:pPr>
            <a:endParaRPr lang="hu-HU" altLang="hu-HU" sz="3600" b="1" u="sng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aminek el tudom képzelni magamat.”</a:t>
            </a:r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Kialakuló képesség: </a:t>
            </a:r>
            <a:r>
              <a:rPr lang="hu-HU" altLang="hu-HU" sz="3600" b="1" i="1" dirty="0" smtClean="0"/>
              <a:t>célirányosság</a:t>
            </a:r>
            <a:r>
              <a:rPr lang="hu-HU" altLang="hu-HU" sz="36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6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133600"/>
            <a:ext cx="10058400" cy="373549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4000" dirty="0" smtClean="0"/>
              <a:t>Iskoláskor: </a:t>
            </a:r>
            <a:r>
              <a:rPr lang="hu-HU" altLang="hu-HU" sz="4000" b="1" dirty="0" smtClean="0"/>
              <a:t>teljesítmény</a:t>
            </a:r>
          </a:p>
          <a:p>
            <a:pPr eaLnBrk="1" hangingPunct="1">
              <a:buFontTx/>
              <a:buNone/>
            </a:pPr>
            <a:endParaRPr lang="hu-HU" altLang="hu-HU" sz="4000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„Az vagyok, amit működtetni tudok.”</a:t>
            </a:r>
          </a:p>
          <a:p>
            <a:pPr eaLnBrk="1" hangingPunct="1">
              <a:buFontTx/>
              <a:buNone/>
            </a:pPr>
            <a:endParaRPr lang="hu-HU" altLang="hu-HU" sz="4000" i="1" dirty="0" smtClean="0"/>
          </a:p>
          <a:p>
            <a:pPr eaLnBrk="1" hangingPunct="1">
              <a:buFontTx/>
              <a:buNone/>
            </a:pPr>
            <a:r>
              <a:rPr lang="hu-HU" altLang="hu-HU" sz="4000" i="1" dirty="0" smtClean="0"/>
              <a:t>Kialakuló képesség: a </a:t>
            </a:r>
            <a:r>
              <a:rPr lang="hu-HU" altLang="hu-HU" sz="4000" b="1" i="1" dirty="0" smtClean="0"/>
              <a:t>kompetencia</a:t>
            </a:r>
            <a:r>
              <a:rPr lang="hu-HU" altLang="hu-HU" sz="40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9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124186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PUBERTÁS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83" y="188056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3200" dirty="0" smtClean="0"/>
              <a:t>Serdülőkor: </a:t>
            </a:r>
            <a:r>
              <a:rPr lang="hu-HU" altLang="hu-HU" sz="3200" b="1" dirty="0" smtClean="0"/>
              <a:t>IDENTITÁS</a:t>
            </a:r>
          </a:p>
          <a:p>
            <a:pPr eaLnBrk="1" hangingPunct="1">
              <a:buFontTx/>
              <a:buNone/>
            </a:pPr>
            <a:endParaRPr lang="hu-HU" altLang="hu-HU" sz="3200" dirty="0" smtClean="0"/>
          </a:p>
          <a:p>
            <a:pPr eaLnBrk="1" hangingPunct="1">
              <a:buFontTx/>
              <a:buNone/>
            </a:pPr>
            <a:r>
              <a:rPr lang="hu-HU" altLang="hu-HU" sz="3200" dirty="0" smtClean="0"/>
              <a:t>Az énazonosság kialakulása.</a:t>
            </a:r>
          </a:p>
          <a:p>
            <a:pPr eaLnBrk="1" hangingPunct="1">
              <a:buFontTx/>
              <a:buNone/>
            </a:pPr>
            <a:endParaRPr lang="hu-HU" altLang="hu-HU" sz="3200" dirty="0" smtClean="0"/>
          </a:p>
          <a:p>
            <a:pPr eaLnBrk="1" hangingPunct="1">
              <a:buFontTx/>
              <a:buNone/>
            </a:pPr>
            <a:r>
              <a:rPr lang="hu-HU" altLang="hu-HU" sz="3200" dirty="0" smtClean="0"/>
              <a:t>Kialakul: </a:t>
            </a:r>
            <a:r>
              <a:rPr lang="hu-HU" altLang="hu-HU" sz="3200" i="1" dirty="0" smtClean="0"/>
              <a:t> a </a:t>
            </a:r>
            <a:r>
              <a:rPr lang="hu-HU" altLang="hu-HU" sz="3200" b="1" i="1" dirty="0" smtClean="0"/>
              <a:t>hűség</a:t>
            </a:r>
            <a:r>
              <a:rPr lang="hu-HU" altLang="hu-HU" sz="3200" i="1" dirty="0" smtClean="0"/>
              <a:t> érzése.</a:t>
            </a:r>
            <a:endParaRPr lang="hu-HU" alt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989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V</a:t>
            </a:r>
            <a:r>
              <a:rPr lang="hu-HU" sz="4000" dirty="0" smtClean="0"/>
              <a:t>iselkedésünket befolyásoló funkciók </a:t>
            </a:r>
            <a:r>
              <a:rPr lang="hu-HU" sz="2400" dirty="0" smtClean="0"/>
              <a:t>(</a:t>
            </a:r>
            <a:r>
              <a:rPr lang="hu-HU" sz="2400" dirty="0" err="1" smtClean="0"/>
              <a:t>Millar</a:t>
            </a:r>
            <a:r>
              <a:rPr lang="hu-HU" sz="2400" dirty="0" smtClean="0"/>
              <a:t>, </a:t>
            </a:r>
            <a:r>
              <a:rPr lang="hu-HU" sz="2400" dirty="0" err="1" smtClean="0"/>
              <a:t>Nunally</a:t>
            </a:r>
            <a:r>
              <a:rPr lang="hu-HU" sz="2400" dirty="0" smtClean="0"/>
              <a:t>, </a:t>
            </a:r>
            <a:r>
              <a:rPr lang="hu-HU" sz="2400" dirty="0" err="1" smtClean="0"/>
              <a:t>Wackman</a:t>
            </a:r>
            <a:r>
              <a:rPr lang="hu-HU" sz="2400" dirty="0" smtClean="0"/>
              <a:t>, 1984)</a:t>
            </a:r>
            <a:endParaRPr lang="hu-HU" sz="2400" dirty="0"/>
          </a:p>
        </p:txBody>
      </p:sp>
      <p:pic>
        <p:nvPicPr>
          <p:cNvPr id="5" name="Tartalom helye 4" descr="Képernyőrész kivágás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1" y="2297141"/>
            <a:ext cx="4757005" cy="3120548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34743" y="1820090"/>
            <a:ext cx="5320937" cy="4798423"/>
          </a:xfrm>
        </p:spPr>
        <p:txBody>
          <a:bodyPr>
            <a:normAutofit/>
          </a:bodyPr>
          <a:lstStyle/>
          <a:p>
            <a:r>
              <a:rPr lang="hu-HU" dirty="0" smtClean="0"/>
              <a:t>1. </a:t>
            </a:r>
            <a:r>
              <a:rPr lang="hu-HU" b="1" dirty="0" smtClean="0"/>
              <a:t>ÉRZET</a:t>
            </a:r>
            <a:r>
              <a:rPr lang="hu-HU" dirty="0" smtClean="0"/>
              <a:t>: érzékszerveinkkel felfogott információk</a:t>
            </a:r>
          </a:p>
          <a:p>
            <a:endParaRPr lang="hu-HU" dirty="0" smtClean="0"/>
          </a:p>
          <a:p>
            <a:r>
              <a:rPr lang="hu-HU" dirty="0" smtClean="0"/>
              <a:t>2. </a:t>
            </a:r>
            <a:r>
              <a:rPr lang="hu-HU" b="1" dirty="0" smtClean="0"/>
              <a:t>ÉRTELMEZÉS</a:t>
            </a:r>
            <a:r>
              <a:rPr lang="hu-HU" dirty="0" smtClean="0"/>
              <a:t>: múltbeli tapasztalataink, hipotézisek, logikai következtetések alapján </a:t>
            </a:r>
          </a:p>
          <a:p>
            <a:endParaRPr lang="hu-HU" dirty="0" smtClean="0"/>
          </a:p>
          <a:p>
            <a:r>
              <a:rPr lang="hu-HU" dirty="0" smtClean="0"/>
              <a:t>3. </a:t>
            </a:r>
            <a:r>
              <a:rPr lang="hu-HU" b="1" dirty="0" smtClean="0"/>
              <a:t>ÉRZÉS</a:t>
            </a:r>
            <a:r>
              <a:rPr lang="hu-HU" dirty="0" smtClean="0"/>
              <a:t>: érzelmi, indulati állapotunk</a:t>
            </a:r>
          </a:p>
          <a:p>
            <a:endParaRPr lang="hu-HU" dirty="0" smtClean="0"/>
          </a:p>
          <a:p>
            <a:r>
              <a:rPr lang="hu-HU" dirty="0" smtClean="0"/>
              <a:t>4. </a:t>
            </a:r>
            <a:r>
              <a:rPr lang="hu-HU" b="1" dirty="0" smtClean="0"/>
              <a:t>Szándék</a:t>
            </a:r>
            <a:r>
              <a:rPr lang="hu-HU" dirty="0" smtClean="0"/>
              <a:t>: akarati tényezők, kívánságaink</a:t>
            </a:r>
          </a:p>
          <a:p>
            <a:endParaRPr lang="hu-HU" dirty="0" smtClean="0"/>
          </a:p>
          <a:p>
            <a:r>
              <a:rPr lang="hu-HU" dirty="0" smtClean="0"/>
              <a:t>5. </a:t>
            </a:r>
            <a:r>
              <a:rPr lang="hu-HU" b="1" dirty="0" smtClean="0"/>
              <a:t>CSELEKVÉS</a:t>
            </a:r>
            <a:r>
              <a:rPr lang="hu-HU" dirty="0" smtClean="0"/>
              <a:t>: szavakban, tettekben </a:t>
            </a:r>
            <a:r>
              <a:rPr lang="hu-HU" dirty="0" err="1" smtClean="0"/>
              <a:t>kifejeződő</a:t>
            </a:r>
            <a:r>
              <a:rPr lang="hu-HU" dirty="0" smtClean="0"/>
              <a:t> viselkedés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33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193854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FIATAL FELNŐTTKOR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81350"/>
            <a:ext cx="10058400" cy="3787744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u-HU" altLang="hu-HU" sz="3600" dirty="0" smtClean="0"/>
              <a:t>A személyiségfejlődési konfliktus megoldásának kedvező kimenetel: az </a:t>
            </a:r>
            <a:r>
              <a:rPr lang="hu-HU" altLang="hu-HU" sz="3600" b="1" dirty="0" smtClean="0"/>
              <a:t>intimitás.</a:t>
            </a:r>
          </a:p>
          <a:p>
            <a:pPr eaLnBrk="1" hangingPunct="1">
              <a:buFontTx/>
              <a:buNone/>
            </a:pPr>
            <a:endParaRPr lang="hu-HU" altLang="hu-HU" sz="3600" b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amit szeretek.”</a:t>
            </a:r>
          </a:p>
          <a:p>
            <a:pPr eaLnBrk="1" hangingPunct="1">
              <a:buFontTx/>
              <a:buNone/>
            </a:pPr>
            <a:endParaRPr lang="hu-HU" altLang="hu-HU" sz="3600" i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Kialakul: a szeretet.</a:t>
            </a:r>
          </a:p>
          <a:p>
            <a:pPr eaLnBrk="1" hangingPunct="1">
              <a:buFontTx/>
              <a:buNone/>
            </a:pPr>
            <a:endParaRPr lang="hu-HU" altLang="hu-HU" b="1" dirty="0" smtClean="0"/>
          </a:p>
          <a:p>
            <a:pPr eaLnBrk="1" hangingPunct="1">
              <a:buFontTx/>
              <a:buNone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5758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4"/>
            <a:ext cx="10058400" cy="1063226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Felnőttkori személyiségfejlődési periódus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072640"/>
            <a:ext cx="10058400" cy="379645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hu-HU" altLang="hu-HU" sz="3600" b="1" dirty="0" err="1" smtClean="0"/>
              <a:t>Generativitás</a:t>
            </a:r>
            <a:r>
              <a:rPr lang="hu-HU" altLang="hu-HU" sz="3600" b="1" dirty="0" smtClean="0"/>
              <a:t>: gondoskodás a családról, szakmai karrier</a:t>
            </a:r>
          </a:p>
          <a:p>
            <a:pPr eaLnBrk="1" hangingPunct="1">
              <a:buFontTx/>
              <a:buNone/>
            </a:pPr>
            <a:endParaRPr lang="hu-HU" altLang="hu-HU" sz="3600" b="1" dirty="0" smtClean="0"/>
          </a:p>
          <a:p>
            <a:pPr eaLnBrk="1" hangingPunct="1">
              <a:buFontTx/>
              <a:buNone/>
            </a:pPr>
            <a:r>
              <a:rPr lang="hu-HU" altLang="hu-HU" sz="3600" b="1" dirty="0" smtClean="0"/>
              <a:t>Konfliktushelyzet:</a:t>
            </a:r>
          </a:p>
          <a:p>
            <a:pPr eaLnBrk="1" hangingPunct="1">
              <a:buFontTx/>
              <a:buNone/>
            </a:pPr>
            <a:r>
              <a:rPr lang="hu-HU" altLang="hu-HU" sz="3600" dirty="0" smtClean="0"/>
              <a:t>Alkotóképesség a megrekedéssel szemben. </a:t>
            </a:r>
          </a:p>
          <a:p>
            <a:pPr eaLnBrk="1" hangingPunct="1">
              <a:buFontTx/>
              <a:buNone/>
            </a:pPr>
            <a:endParaRPr lang="hu-HU" altLang="hu-HU" sz="3600" dirty="0" smtClean="0"/>
          </a:p>
          <a:p>
            <a:pPr eaLnBrk="1" hangingPunct="1">
              <a:buFontTx/>
              <a:buNone/>
            </a:pPr>
            <a:r>
              <a:rPr lang="hu-HU" altLang="hu-HU" sz="3600" dirty="0" smtClean="0"/>
              <a:t>Kialakul: </a:t>
            </a:r>
            <a:r>
              <a:rPr lang="hu-HU" altLang="hu-HU" sz="3600" i="1" dirty="0" smtClean="0"/>
              <a:t>a gondoskodás. </a:t>
            </a:r>
            <a:endParaRPr lang="hu-HU" alt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16563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Időskori elfogadás, teljesség érzése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2734490"/>
            <a:ext cx="10058400" cy="313460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u-HU" altLang="hu-HU" sz="3600" dirty="0" smtClean="0"/>
              <a:t>Időskor: </a:t>
            </a:r>
            <a:r>
              <a:rPr lang="hu-HU" altLang="hu-HU" sz="3600" b="1" dirty="0" smtClean="0"/>
              <a:t>integritás:</a:t>
            </a:r>
          </a:p>
          <a:p>
            <a:pPr eaLnBrk="1" hangingPunct="1">
              <a:buFontTx/>
              <a:buNone/>
            </a:pPr>
            <a:endParaRPr lang="hu-HU" altLang="hu-HU" sz="3600" b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„Az vagyok, ami fennmarad belőlem.”</a:t>
            </a:r>
          </a:p>
          <a:p>
            <a:pPr eaLnBrk="1" hangingPunct="1">
              <a:buFontTx/>
              <a:buNone/>
            </a:pPr>
            <a:endParaRPr lang="hu-HU" altLang="hu-HU" sz="3600" i="1" dirty="0" smtClean="0"/>
          </a:p>
          <a:p>
            <a:pPr eaLnBrk="1" hangingPunct="1">
              <a:buFontTx/>
              <a:buNone/>
            </a:pPr>
            <a:r>
              <a:rPr lang="hu-HU" altLang="hu-HU" sz="3600" i="1" dirty="0" smtClean="0"/>
              <a:t>Kialakul: a bölcsesség élettapasztalata.</a:t>
            </a:r>
            <a:r>
              <a:rPr lang="hu-HU" altLang="hu-HU" sz="3600" dirty="0" smtClean="0"/>
              <a:t> </a:t>
            </a:r>
          </a:p>
          <a:p>
            <a:pPr eaLnBrk="1" hangingPunct="1">
              <a:buFontTx/>
              <a:buNone/>
            </a:pPr>
            <a:endParaRPr lang="hu-HU" altLang="hu-HU" sz="3600" dirty="0" smtClean="0"/>
          </a:p>
          <a:p>
            <a:pPr eaLnBrk="1" hangingPunct="1">
              <a:buFontTx/>
              <a:buNone/>
            </a:pPr>
            <a:endParaRPr lang="hu-HU" altLang="hu-HU" i="1" dirty="0" smtClean="0"/>
          </a:p>
        </p:txBody>
      </p:sp>
    </p:spTree>
    <p:extLst>
      <p:ext uri="{BB962C8B-B14F-4D97-AF65-F5344CB8AC3E}">
        <p14:creationId xmlns:p14="http://schemas.microsoft.com/office/powerpoint/2010/main" val="33186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9683"/>
          </a:xfrm>
        </p:spPr>
        <p:txBody>
          <a:bodyPr/>
          <a:lstStyle/>
          <a:p>
            <a:r>
              <a:rPr lang="hu-HU" dirty="0" smtClean="0"/>
              <a:t>A pubertás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680" y="2264228"/>
            <a:ext cx="10000808" cy="426111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3600" dirty="0" smtClean="0"/>
              <a:t>Rousseau:  a serdülőkor a </a:t>
            </a:r>
            <a:r>
              <a:rPr lang="hu-HU" sz="3600" b="1" dirty="0" smtClean="0"/>
              <a:t>„második születés”.</a:t>
            </a:r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Ebben az életszakaszban jelentős és ugrásszerű lelki változásokat él meg az egyén.</a:t>
            </a:r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Az </a:t>
            </a:r>
            <a:r>
              <a:rPr lang="hu-HU" sz="3600" b="1" dirty="0" smtClean="0"/>
              <a:t>identitási válság </a:t>
            </a:r>
            <a:r>
              <a:rPr lang="hu-HU" sz="3600" dirty="0" smtClean="0"/>
              <a:t>megoldásának időszaka.</a:t>
            </a:r>
          </a:p>
          <a:p>
            <a:pPr>
              <a:buNone/>
            </a:pPr>
            <a:endParaRPr lang="hu-HU" sz="3600" dirty="0" smtClean="0"/>
          </a:p>
          <a:p>
            <a:pPr>
              <a:buNone/>
            </a:pPr>
            <a:r>
              <a:rPr lang="hu-HU" sz="3600" dirty="0" smtClean="0"/>
              <a:t>Időszak: 12-13 éves kortól kb. 16-19 éves korig tart.</a:t>
            </a:r>
          </a:p>
          <a:p>
            <a:pPr>
              <a:buNone/>
            </a:pPr>
            <a:r>
              <a:rPr lang="hu-HU" sz="3600" dirty="0" smtClean="0"/>
              <a:t> </a:t>
            </a:r>
          </a:p>
          <a:p>
            <a:endParaRPr lang="hu-HU" dirty="0"/>
          </a:p>
        </p:txBody>
      </p:sp>
      <p:pic>
        <p:nvPicPr>
          <p:cNvPr id="1026" name="Picture 2" descr="https://moly.hu/system/covers/big/covers_579837.jpg?1618518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71" y="3682726"/>
            <a:ext cx="2431381" cy="31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serdülőkor fő jellemzői: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2060848"/>
            <a:ext cx="8712968" cy="460851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fiziológiai változások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érzelmi-akarati megnyilvánulások 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tanulási tevékenységek változásai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változások a fizikai, szellemi terhelhetőségben</a:t>
            </a:r>
          </a:p>
          <a:p>
            <a:pPr marL="514350" indent="-514350">
              <a:buFont typeface="+mj-lt"/>
              <a:buAutoNum type="arabicPeriod"/>
            </a:pPr>
            <a:endParaRPr lang="hu-H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3600" dirty="0" smtClean="0"/>
              <a:t>a kortárscsoport negatív-pozitív hatásai 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86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5180"/>
          </a:xfrm>
        </p:spPr>
        <p:txBody>
          <a:bodyPr/>
          <a:lstStyle/>
          <a:p>
            <a:r>
              <a:rPr lang="hu-HU" dirty="0" smtClean="0"/>
              <a:t>A családról való leválás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8273" y="1881051"/>
            <a:ext cx="10746377" cy="48680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Ebben az időszakban </a:t>
            </a:r>
            <a:r>
              <a:rPr lang="hu-HU" sz="3200" b="1" dirty="0" smtClean="0"/>
              <a:t>átalakul a kapcsolat a  családdal</a:t>
            </a: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</a:t>
            </a:r>
            <a:r>
              <a:rPr lang="hu-HU" sz="3200" b="1" dirty="0" smtClean="0"/>
              <a:t>kortársak</a:t>
            </a:r>
            <a:r>
              <a:rPr lang="hu-HU" sz="3200" dirty="0" smtClean="0"/>
              <a:t> szerepe megnő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Érdeklődésének megfelelően felfedezheti sajátos világát, a természet és a környezet kínálta lehetőségeket.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Elkezdődik a </a:t>
            </a:r>
            <a:r>
              <a:rPr lang="hu-HU" sz="3200" b="1" dirty="0" smtClean="0"/>
              <a:t>szülőről való leválás folyamata </a:t>
            </a: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Szexuális fejlődésében a kielégülés forrása a </a:t>
            </a:r>
            <a:r>
              <a:rPr lang="hu-HU" sz="3200" b="1" dirty="0" smtClean="0"/>
              <a:t>partnerrel történő intim együttlét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246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serdülőkori leválás folyamatára való reagálás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639" y="2299063"/>
            <a:ext cx="11077303" cy="38271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Mindenáron magukhoz akarják kötni gyermeküket.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Sürgetik önállósulását, mintegy „kitaszítják” a családból.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Elengedik ugyan a serdülőt, de elvárják, hogy a szülők ambícióit valósítsa meg.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813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8060"/>
          </a:xfrm>
        </p:spPr>
        <p:txBody>
          <a:bodyPr/>
          <a:lstStyle/>
          <a:p>
            <a:r>
              <a:rPr lang="hu-HU" dirty="0" smtClean="0"/>
              <a:t>A serdülők további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7645" y="1889760"/>
            <a:ext cx="11016343" cy="4707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tekintélyrombolás, </a:t>
            </a:r>
            <a:r>
              <a:rPr lang="hu-HU" sz="3200" b="1" dirty="0" smtClean="0"/>
              <a:t>lázadás, útkeresés </a:t>
            </a:r>
            <a:r>
              <a:rPr lang="hu-HU" sz="3200" dirty="0" smtClean="0"/>
              <a:t>időszaka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Ennek a kornak a filozófiai, </a:t>
            </a:r>
            <a:r>
              <a:rPr lang="hu-HU" sz="3200" b="1" dirty="0" smtClean="0"/>
              <a:t>tudományos</a:t>
            </a:r>
            <a:r>
              <a:rPr lang="hu-HU" sz="3200" dirty="0" smtClean="0"/>
              <a:t> és </a:t>
            </a:r>
            <a:r>
              <a:rPr lang="hu-HU" sz="3200" b="1" dirty="0" smtClean="0"/>
              <a:t>művészi érdeklődése </a:t>
            </a:r>
            <a:r>
              <a:rPr lang="hu-HU" sz="3200" dirty="0" smtClean="0"/>
              <a:t>későbbi alkotások gyökerét képezheti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Nagyon termékeny, életre szóló műveltséget szívhatnak magukba a serdülők ennek a folyamatnak eredményeképpen</a:t>
            </a:r>
          </a:p>
        </p:txBody>
      </p:sp>
    </p:spTree>
    <p:extLst>
      <p:ext uri="{BB962C8B-B14F-4D97-AF65-F5344CB8AC3E}">
        <p14:creationId xmlns:p14="http://schemas.microsoft.com/office/powerpoint/2010/main" val="29418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9351"/>
          </a:xfrm>
        </p:spPr>
        <p:txBody>
          <a:bodyPr/>
          <a:lstStyle/>
          <a:p>
            <a:r>
              <a:rPr lang="hu-HU" dirty="0" smtClean="0"/>
              <a:t>IFJÚKOR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6057" y="1933303"/>
            <a:ext cx="11216640" cy="46640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/>
              <a:t>Időszak</a:t>
            </a:r>
            <a:r>
              <a:rPr lang="hu-HU" sz="3200" dirty="0" smtClean="0"/>
              <a:t>a: a serdülőkor végétől a kb. a 20-25. életévig tart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 Az ifjúkort a serdülőkort követően egy </a:t>
            </a:r>
            <a:r>
              <a:rPr lang="hu-HU" sz="3200" b="1" dirty="0" smtClean="0"/>
              <a:t>nyugodtabb</a:t>
            </a:r>
            <a:r>
              <a:rPr lang="hu-HU" sz="3200" dirty="0" smtClean="0"/>
              <a:t> fázis </a:t>
            </a:r>
            <a:r>
              <a:rPr lang="hu-HU" sz="3200" dirty="0" err="1" smtClean="0"/>
              <a:t>jellemzi</a:t>
            </a:r>
            <a:endParaRPr lang="hu-HU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3200" b="1" dirty="0" smtClean="0"/>
              <a:t>Jelentősebb fiziológiai változások már nem történnek</a:t>
            </a:r>
            <a:r>
              <a:rPr lang="hu-HU" sz="3200" dirty="0" smtClean="0"/>
              <a:t>, a kialakult állapot stabilizálódik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lehiggadás fázisa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A </a:t>
            </a:r>
            <a:r>
              <a:rPr lang="hu-HU" sz="3200" b="1" dirty="0" smtClean="0"/>
              <a:t>nemi éréstől a teljes társadalmi beilleszkedésig tart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/>
              <a:t>Átmeneti szakasz a serdülőkor és a felnőttkor között </a:t>
            </a:r>
          </a:p>
        </p:txBody>
      </p:sp>
      <p:pic>
        <p:nvPicPr>
          <p:cNvPr id="17410" name="Picture 2" descr="Az ifjúkor válság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525" y="3842229"/>
            <a:ext cx="2014309" cy="28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6803"/>
          </a:xfrm>
        </p:spPr>
        <p:txBody>
          <a:bodyPr/>
          <a:lstStyle/>
          <a:p>
            <a:r>
              <a:rPr lang="hu-HU" dirty="0" smtClean="0"/>
              <a:t>Az ifjúkor fő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7943" y="1600200"/>
            <a:ext cx="10589623" cy="5069160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előtérbe kerül a </a:t>
            </a:r>
            <a:r>
              <a:rPr lang="hu-HU" sz="5800" b="1" dirty="0" smtClean="0"/>
              <a:t>tanulás-pályaválasztás, a szakmai karrier kezdete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b="1" dirty="0" smtClean="0"/>
              <a:t>érdeklődési kör </a:t>
            </a:r>
            <a:r>
              <a:rPr lang="hu-HU" sz="5800" dirty="0" smtClean="0"/>
              <a:t>gyorsan szélesedik, változik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erősödik az önmagunkra való figyelés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a valahová tartozás szükségletének tudatos kialakítása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dirty="0" smtClean="0"/>
              <a:t>előtérbe kerül a </a:t>
            </a:r>
            <a:r>
              <a:rPr lang="hu-HU" sz="5800" b="1" dirty="0" smtClean="0"/>
              <a:t>párkapcsolatok</a:t>
            </a:r>
            <a:r>
              <a:rPr lang="hu-HU" sz="5800" dirty="0" smtClean="0"/>
              <a:t> kialakulása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5800" b="1" dirty="0" smtClean="0"/>
              <a:t>elköteleződések </a:t>
            </a:r>
            <a:r>
              <a:rPr lang="hu-HU" sz="5800" dirty="0" smtClean="0"/>
              <a:t>időszaka 	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5800" dirty="0"/>
          </a:p>
        </p:txBody>
      </p:sp>
    </p:spTree>
    <p:extLst>
      <p:ext uri="{BB962C8B-B14F-4D97-AF65-F5344CB8AC3E}">
        <p14:creationId xmlns:p14="http://schemas.microsoft.com/office/powerpoint/2010/main" val="12712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981200" y="115889"/>
            <a:ext cx="8229600" cy="1081087"/>
          </a:xfrm>
        </p:spPr>
        <p:txBody>
          <a:bodyPr/>
          <a:lstStyle/>
          <a:p>
            <a:pPr algn="ctr" eaLnBrk="1" hangingPunct="1"/>
            <a:r>
              <a:rPr lang="hu-HU" altLang="hu-HU" dirty="0" smtClean="0"/>
              <a:t>A kezdet</a:t>
            </a:r>
          </a:p>
        </p:txBody>
      </p:sp>
      <p:pic>
        <p:nvPicPr>
          <p:cNvPr id="14339" name="Tartalom helye 3" descr="200px-Wilhelm_Wundt_(1832-192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99" y="2571706"/>
            <a:ext cx="2869294" cy="3616399"/>
          </a:xfrm>
        </p:spPr>
      </p:pic>
      <p:sp>
        <p:nvSpPr>
          <p:cNvPr id="14340" name="Tartalom helye 4"/>
          <p:cNvSpPr>
            <a:spLocks noGrp="1"/>
          </p:cNvSpPr>
          <p:nvPr>
            <p:ph sz="half" idx="2"/>
          </p:nvPr>
        </p:nvSpPr>
        <p:spPr>
          <a:xfrm>
            <a:off x="3248297" y="1724298"/>
            <a:ext cx="8699864" cy="5133702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hu-HU" altLang="hu-HU" sz="2400" b="1" i="1" u="sng" dirty="0"/>
              <a:t>Wilhelm </a:t>
            </a:r>
            <a:r>
              <a:rPr lang="hu-HU" altLang="hu-HU" sz="2400" b="1" i="1" u="sng" dirty="0" err="1"/>
              <a:t>Wundt</a:t>
            </a:r>
            <a:r>
              <a:rPr lang="hu-HU" altLang="hu-HU" sz="2400" b="1" i="1" u="sng" dirty="0"/>
              <a:t> </a:t>
            </a:r>
            <a:r>
              <a:rPr lang="hu-HU" altLang="hu-HU" sz="2400" i="1" u="sng" dirty="0"/>
              <a:t>(1832-1920)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sz="2800" i="1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 smtClean="0"/>
              <a:t>Orvos</a:t>
            </a:r>
            <a:r>
              <a:rPr lang="hu-HU" altLang="hu-HU" sz="2800" i="1" dirty="0"/>
              <a:t>, kutató, kísérleti pszichológus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dirty="0"/>
              <a:t>Disszertációját hisztériás betegek tapintási érzékeléséből </a:t>
            </a:r>
            <a:r>
              <a:rPr lang="hu-HU" altLang="hu-HU" sz="2800" dirty="0" smtClean="0"/>
              <a:t>írta</a:t>
            </a:r>
            <a:endParaRPr lang="hu-HU" altLang="hu-HU" sz="2800" dirty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 smtClean="0"/>
              <a:t>1857-ben </a:t>
            </a:r>
            <a:r>
              <a:rPr lang="hu-HU" altLang="hu-HU" sz="2800" i="1" dirty="0" err="1" smtClean="0"/>
              <a:t>Heildelbergben</a:t>
            </a:r>
            <a:r>
              <a:rPr lang="hu-HU" altLang="hu-HU" sz="2800" i="1" dirty="0" smtClean="0"/>
              <a:t> </a:t>
            </a:r>
            <a:r>
              <a:rPr lang="hu-HU" altLang="hu-HU" sz="2800" i="1" dirty="0"/>
              <a:t>tartotta meg az első kísérleti pszichológiai </a:t>
            </a:r>
            <a:r>
              <a:rPr lang="hu-HU" altLang="hu-HU" sz="2800" i="1" dirty="0" smtClean="0"/>
              <a:t>kurzusát</a:t>
            </a:r>
            <a:endParaRPr lang="hu-HU" altLang="hu-HU" sz="2800" i="1" dirty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/>
              <a:t>1862: Az érzékszervi percepció elmélete </a:t>
            </a:r>
            <a:r>
              <a:rPr lang="hu-HU" altLang="hu-HU" sz="2800" i="1" dirty="0" smtClean="0"/>
              <a:t>felé</a:t>
            </a:r>
            <a:endParaRPr lang="hu-HU" altLang="hu-HU" sz="2800" i="1" dirty="0"/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dirty="0"/>
              <a:t>1873: A fiziológiai pszichológia alapelvei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hu-HU" altLang="hu-HU" sz="2800" i="1" u="sng" dirty="0"/>
              <a:t>Lipcse, </a:t>
            </a:r>
            <a:r>
              <a:rPr lang="hu-HU" altLang="hu-HU" sz="2800" b="1" i="1" u="sng" dirty="0"/>
              <a:t>1879: </a:t>
            </a:r>
            <a:r>
              <a:rPr lang="hu-HU" altLang="hu-HU" sz="2800" b="1" i="1" u="sng" dirty="0" smtClean="0"/>
              <a:t> </a:t>
            </a:r>
            <a:r>
              <a:rPr lang="hu-HU" altLang="hu-HU" sz="2800" u="sng" dirty="0" smtClean="0"/>
              <a:t>Kísérleti </a:t>
            </a:r>
            <a:r>
              <a:rPr lang="hu-HU" altLang="hu-HU" sz="2800" u="sng" dirty="0"/>
              <a:t>Pszichológiai Laboratórium</a:t>
            </a:r>
          </a:p>
        </p:txBody>
      </p:sp>
      <p:pic>
        <p:nvPicPr>
          <p:cNvPr id="5" name="Tartalom helye 4" descr="Wundt-research-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6382" y="109858"/>
            <a:ext cx="3231779" cy="21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59020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alulteljesítés</a:t>
            </a:r>
            <a:r>
              <a:rPr lang="hu-HU" dirty="0" smtClean="0"/>
              <a:t> egyik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560320"/>
            <a:ext cx="10058400" cy="3308774"/>
          </a:xfrm>
        </p:spPr>
        <p:txBody>
          <a:bodyPr/>
          <a:lstStyle/>
          <a:p>
            <a:r>
              <a:rPr lang="hu-HU" dirty="0" smtClean="0"/>
              <a:t>Mező, Miléné </a:t>
            </a:r>
            <a:r>
              <a:rPr lang="hu-HU" dirty="0"/>
              <a:t>(2004</a:t>
            </a:r>
            <a:r>
              <a:rPr lang="hu-HU" dirty="0" smtClean="0"/>
              <a:t>):  </a:t>
            </a:r>
          </a:p>
          <a:p>
            <a:r>
              <a:rPr lang="hu-HU" sz="3600" dirty="0" smtClean="0"/>
              <a:t>a </a:t>
            </a:r>
            <a:r>
              <a:rPr lang="hu-HU" sz="3600" dirty="0"/>
              <a:t>potenciálisan rendelkezésre álló intellektuális képességek és a manifesztálódó iskolai teljesítmény közötti összhang </a:t>
            </a:r>
            <a:r>
              <a:rPr lang="hu-HU" sz="3600" dirty="0" smtClean="0"/>
              <a:t>hiánya</a:t>
            </a:r>
          </a:p>
          <a:p>
            <a:endParaRPr lang="hu-HU" sz="3600" dirty="0" smtClean="0"/>
          </a:p>
        </p:txBody>
      </p:sp>
    </p:spTree>
    <p:extLst>
      <p:ext uri="{BB962C8B-B14F-4D97-AF65-F5344CB8AC3E}">
        <p14:creationId xmlns:p14="http://schemas.microsoft.com/office/powerpoint/2010/main" val="16283482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3591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alulteljesítés</a:t>
            </a:r>
            <a:r>
              <a:rPr lang="hu-HU" dirty="0" smtClean="0"/>
              <a:t> okai (</a:t>
            </a:r>
            <a:r>
              <a:rPr lang="hu-HU" dirty="0" err="1" smtClean="0"/>
              <a:t>Taskó</a:t>
            </a:r>
            <a:r>
              <a:rPr lang="hu-HU" dirty="0" smtClean="0"/>
              <a:t>, 2015): </a:t>
            </a:r>
            <a:endParaRPr lang="hu-HU" dirty="0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931817"/>
            <a:ext cx="11852366" cy="5852159"/>
          </a:xfrm>
        </p:spPr>
      </p:pic>
    </p:spTree>
    <p:extLst>
      <p:ext uri="{BB962C8B-B14F-4D97-AF65-F5344CB8AC3E}">
        <p14:creationId xmlns:p14="http://schemas.microsoft.com/office/powerpoint/2010/main" val="40726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41008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alulteljesítés</a:t>
            </a:r>
            <a:r>
              <a:rPr lang="hu-HU" dirty="0" smtClean="0"/>
              <a:t> tünetei: </a:t>
            </a:r>
            <a:endParaRPr lang="hu-HU" dirty="0"/>
          </a:p>
        </p:txBody>
      </p:sp>
      <p:pic>
        <p:nvPicPr>
          <p:cNvPr id="4" name="Tartalom helye 3" descr="Képernyőrész kivágás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" y="888275"/>
            <a:ext cx="10485118" cy="5895702"/>
          </a:xfrm>
        </p:spPr>
      </p:pic>
    </p:spTree>
    <p:extLst>
      <p:ext uri="{BB962C8B-B14F-4D97-AF65-F5344CB8AC3E}">
        <p14:creationId xmlns:p14="http://schemas.microsoft.com/office/powerpoint/2010/main" val="2825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2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tanulás eredményességét befolyásoló kognitív-affektív tényezők (</a:t>
            </a:r>
            <a:r>
              <a:rPr lang="hu-HU" dirty="0" err="1" smtClean="0"/>
              <a:t>Taskó</a:t>
            </a:r>
            <a:r>
              <a:rPr lang="hu-HU" dirty="0" smtClean="0"/>
              <a:t>, 2015):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464" y="1985553"/>
            <a:ext cx="11939450" cy="46503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Az iskolai </a:t>
            </a:r>
            <a:r>
              <a:rPr lang="hu-HU" sz="2800" b="1" dirty="0" smtClean="0"/>
              <a:t>szorongás</a:t>
            </a:r>
            <a:r>
              <a:rPr lang="hu-HU" sz="2800" dirty="0" smtClean="0"/>
              <a:t>, tesztszorongás, vizsgaszorongás, tantárgyi szorongás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/>
              <a:t>A</a:t>
            </a:r>
            <a:r>
              <a:rPr lang="hu-HU" sz="2800" dirty="0" smtClean="0"/>
              <a:t> szülők</a:t>
            </a:r>
            <a:r>
              <a:rPr lang="hu-HU" sz="2800" dirty="0"/>
              <a:t>, a tanárok és a tanuló </a:t>
            </a:r>
            <a:r>
              <a:rPr lang="hu-HU" sz="2800" dirty="0" smtClean="0"/>
              <a:t>magával szembeni </a:t>
            </a:r>
            <a:r>
              <a:rPr lang="hu-HU" sz="2800" b="1" dirty="0" smtClean="0"/>
              <a:t>elvárásai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Tanulási </a:t>
            </a:r>
            <a:r>
              <a:rPr lang="hu-HU" sz="2800" b="1" dirty="0" smtClean="0"/>
              <a:t>motiváció</a:t>
            </a:r>
            <a:r>
              <a:rPr lang="hu-HU" sz="2800" dirty="0" smtClean="0"/>
              <a:t>: tanuláshoz </a:t>
            </a:r>
            <a:r>
              <a:rPr lang="hu-HU" sz="2800" dirty="0"/>
              <a:t>való </a:t>
            </a:r>
            <a:r>
              <a:rPr lang="hu-HU" sz="2800" dirty="0" smtClean="0"/>
              <a:t>viszony, </a:t>
            </a:r>
            <a:r>
              <a:rPr lang="hu-HU" sz="2800" dirty="0"/>
              <a:t>a tanuló </a:t>
            </a:r>
            <a:r>
              <a:rPr lang="hu-HU" sz="2800" dirty="0" smtClean="0"/>
              <a:t>tanu</a:t>
            </a:r>
            <a:r>
              <a:rPr lang="hu-HU" sz="2800" dirty="0"/>
              <a:t>l</a:t>
            </a:r>
            <a:r>
              <a:rPr lang="hu-HU" sz="2800" dirty="0" smtClean="0"/>
              <a:t>ás </a:t>
            </a:r>
            <a:r>
              <a:rPr lang="hu-HU" sz="2800" dirty="0"/>
              <a:t>iránti </a:t>
            </a:r>
            <a:r>
              <a:rPr lang="hu-HU" sz="2800" dirty="0" smtClean="0"/>
              <a:t>érdeklődése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 tanulás </a:t>
            </a:r>
            <a:r>
              <a:rPr lang="hu-HU" sz="2800" dirty="0"/>
              <a:t>során alkalmazott </a:t>
            </a:r>
            <a:r>
              <a:rPr lang="hu-HU" sz="2800" b="1" dirty="0"/>
              <a:t>vizuális tanulási </a:t>
            </a:r>
            <a:r>
              <a:rPr lang="hu-HU" sz="2800" b="1" dirty="0" smtClean="0"/>
              <a:t>technikák</a:t>
            </a:r>
            <a:r>
              <a:rPr lang="hu-HU" sz="2800" dirty="0" smtClean="0"/>
              <a:t>: (jegyzetelés</a:t>
            </a:r>
            <a:r>
              <a:rPr lang="hu-HU" sz="2800" dirty="0"/>
              <a:t>, táblázat és ábrák készítése</a:t>
            </a:r>
            <a:r>
              <a:rPr lang="hu-HU" sz="2800" dirty="0" smtClean="0"/>
              <a:t>)</a:t>
            </a:r>
            <a:endParaRPr lang="hu-H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 </a:t>
            </a:r>
            <a:r>
              <a:rPr lang="hu-HU" sz="2800" b="1" dirty="0" err="1"/>
              <a:t>metakognitív</a:t>
            </a:r>
            <a:r>
              <a:rPr lang="hu-HU" sz="2800" b="1" dirty="0"/>
              <a:t> </a:t>
            </a:r>
            <a:r>
              <a:rPr lang="hu-HU" sz="2800" b="1" dirty="0" smtClean="0"/>
              <a:t>tudás</a:t>
            </a:r>
            <a:r>
              <a:rPr lang="hu-HU" sz="2800" dirty="0" smtClean="0"/>
              <a:t>: a </a:t>
            </a:r>
            <a:r>
              <a:rPr lang="hu-HU" sz="2800" dirty="0"/>
              <a:t>tanuló saját kognitív </a:t>
            </a:r>
            <a:r>
              <a:rPr lang="hu-HU" sz="2800" dirty="0" smtClean="0"/>
              <a:t>képességeiről, saját </a:t>
            </a:r>
            <a:r>
              <a:rPr lang="hu-HU" sz="2800" dirty="0"/>
              <a:t>tanulásával kapcsolatos </a:t>
            </a:r>
            <a:r>
              <a:rPr lang="hu-HU" sz="2800" dirty="0" smtClean="0"/>
              <a:t>ismeretei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 </a:t>
            </a:r>
            <a:r>
              <a:rPr lang="hu-HU" sz="2800" dirty="0"/>
              <a:t>Az </a:t>
            </a:r>
            <a:r>
              <a:rPr lang="hu-HU" sz="2800" b="1" dirty="0" smtClean="0"/>
              <a:t>önellenőrzés</a:t>
            </a:r>
            <a:r>
              <a:rPr lang="hu-HU" sz="2800" dirty="0" smtClean="0"/>
              <a:t> képessége: a </a:t>
            </a:r>
            <a:r>
              <a:rPr lang="hu-HU" sz="2800" dirty="0"/>
              <a:t>tanulás eredményének </a:t>
            </a:r>
            <a:r>
              <a:rPr lang="hu-HU" sz="2800" dirty="0" smtClean="0"/>
              <a:t>kontrollálása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52657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 noChangeArrowheads="1"/>
          </p:cNvSpPr>
          <p:nvPr>
            <p:ph type="title"/>
          </p:nvPr>
        </p:nvSpPr>
        <p:spPr>
          <a:xfrm>
            <a:off x="1981200" y="704851"/>
            <a:ext cx="8229600" cy="276225"/>
          </a:xfrm>
        </p:spPr>
        <p:txBody>
          <a:bodyPr>
            <a:normAutofit fontScale="90000"/>
          </a:bodyPr>
          <a:lstStyle/>
          <a:p>
            <a:r>
              <a:rPr lang="hu-HU" altLang="hu-HU" sz="4000" u="sng"/>
              <a:t>Izgalmi szint – teljesítmény kapcsolata</a:t>
            </a:r>
          </a:p>
        </p:txBody>
      </p:sp>
      <p:pic>
        <p:nvPicPr>
          <p:cNvPr id="68611" name="Tartalom helye 5" descr="173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4176" y="1528764"/>
            <a:ext cx="5548313" cy="4421187"/>
          </a:xfrm>
        </p:spPr>
      </p:pic>
      <p:sp>
        <p:nvSpPr>
          <p:cNvPr id="68612" name="Tartalom helye 4"/>
          <p:cNvSpPr>
            <a:spLocks noGrp="1" noChangeArrowheads="1"/>
          </p:cNvSpPr>
          <p:nvPr>
            <p:ph sz="half" idx="1"/>
          </p:nvPr>
        </p:nvSpPr>
        <p:spPr>
          <a:xfrm>
            <a:off x="1981200" y="1920875"/>
            <a:ext cx="4038600" cy="4433888"/>
          </a:xfrm>
        </p:spPr>
        <p:txBody>
          <a:bodyPr/>
          <a:lstStyle/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3826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ím 1"/>
          <p:cNvSpPr>
            <a:spLocks noGrp="1"/>
          </p:cNvSpPr>
          <p:nvPr>
            <p:ph type="title"/>
          </p:nvPr>
        </p:nvSpPr>
        <p:spPr>
          <a:xfrm>
            <a:off x="1981200" y="404814"/>
            <a:ext cx="8229600" cy="720725"/>
          </a:xfrm>
        </p:spPr>
        <p:txBody>
          <a:bodyPr/>
          <a:lstStyle/>
          <a:p>
            <a:r>
              <a:rPr lang="hu-HU" altLang="hu-HU" smtClean="0"/>
              <a:t>A. </a:t>
            </a:r>
            <a:r>
              <a:rPr lang="hu-HU" altLang="hu-HU" i="1" smtClean="0"/>
              <a:t>Maslow </a:t>
            </a:r>
            <a:r>
              <a:rPr lang="hu-HU" altLang="hu-HU" smtClean="0"/>
              <a:t>motivációs modellje</a:t>
            </a:r>
          </a:p>
        </p:txBody>
      </p:sp>
      <p:sp>
        <p:nvSpPr>
          <p:cNvPr id="68611" name="Tartalom helye 3"/>
          <p:cNvSpPr>
            <a:spLocks noGrp="1"/>
          </p:cNvSpPr>
          <p:nvPr>
            <p:ph sz="half" idx="2"/>
          </p:nvPr>
        </p:nvSpPr>
        <p:spPr>
          <a:xfrm>
            <a:off x="5519738" y="1920875"/>
            <a:ext cx="4691062" cy="4433888"/>
          </a:xfrm>
        </p:spPr>
        <p:txBody>
          <a:bodyPr/>
          <a:lstStyle/>
          <a:p>
            <a:endParaRPr lang="hu-HU" altLang="hu-HU" smtClean="0"/>
          </a:p>
        </p:txBody>
      </p:sp>
      <p:sp>
        <p:nvSpPr>
          <p:cNvPr id="68612" name="Téglalap 5"/>
          <p:cNvSpPr>
            <a:spLocks noChangeArrowheads="1"/>
          </p:cNvSpPr>
          <p:nvPr/>
        </p:nvSpPr>
        <p:spPr bwMode="auto">
          <a:xfrm>
            <a:off x="5591177" y="1484313"/>
            <a:ext cx="5360632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hu-HU" altLang="hu-HU" sz="2400" i="1" dirty="0" smtClean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i="1" dirty="0" smtClean="0"/>
              <a:t>A </a:t>
            </a:r>
            <a:r>
              <a:rPr lang="hu-HU" altLang="hu-HU" sz="2400" i="1" dirty="0"/>
              <a:t>motívumok </a:t>
            </a:r>
            <a:r>
              <a:rPr lang="hu-HU" altLang="hu-HU" sz="2400" b="1" i="1" dirty="0"/>
              <a:t>hierarchiába rendeződnek</a:t>
            </a:r>
            <a:r>
              <a:rPr lang="hu-HU" altLang="hu-HU" sz="2400" i="1" dirty="0"/>
              <a:t>: a fontosabbak megelőzik a kevésbé fontosabbakat.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b="1" i="1" dirty="0"/>
              <a:t>Hiánymotívumok</a:t>
            </a:r>
            <a:r>
              <a:rPr lang="hu-HU" altLang="hu-HU" sz="2400" dirty="0" smtClean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b="1" i="1" dirty="0"/>
              <a:t>Növekedés</a:t>
            </a:r>
            <a:r>
              <a:rPr lang="hu-HU" altLang="hu-HU" sz="2400" i="1" dirty="0"/>
              <a:t>t segítő motívumok</a:t>
            </a:r>
            <a:r>
              <a:rPr lang="hu-HU" altLang="hu-HU" sz="2400" dirty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altLang="hu-HU" sz="24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sz="2400" i="1" dirty="0"/>
              <a:t>Az alsóbb szintek szükségleteinek a kielégülése szükséges ahhoz, hogy a magasabb szintű igények érvényesüljenek.</a:t>
            </a:r>
          </a:p>
        </p:txBody>
      </p:sp>
      <p:pic>
        <p:nvPicPr>
          <p:cNvPr id="68613" name="Tartalom hely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06" y="1920875"/>
            <a:ext cx="5432071" cy="4297044"/>
          </a:xfrm>
        </p:spPr>
      </p:pic>
    </p:spTree>
    <p:extLst>
      <p:ext uri="{BB962C8B-B14F-4D97-AF65-F5344CB8AC3E}">
        <p14:creationId xmlns:p14="http://schemas.microsoft.com/office/powerpoint/2010/main" val="39807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96975"/>
          </a:xfrm>
        </p:spPr>
        <p:txBody>
          <a:bodyPr/>
          <a:lstStyle/>
          <a:p>
            <a:r>
              <a:rPr lang="hu-HU" altLang="hu-HU" smtClean="0"/>
              <a:t>Pedagógiai konzekvencia</a:t>
            </a:r>
          </a:p>
        </p:txBody>
      </p:sp>
      <p:sp>
        <p:nvSpPr>
          <p:cNvPr id="69635" name="Tartalom helye 2"/>
          <p:cNvSpPr>
            <a:spLocks noGrp="1"/>
          </p:cNvSpPr>
          <p:nvPr>
            <p:ph idx="1"/>
          </p:nvPr>
        </p:nvSpPr>
        <p:spPr>
          <a:xfrm>
            <a:off x="609600" y="1989138"/>
            <a:ext cx="11077303" cy="48688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Tisztában kell lennünk a tanulócsoport és az egyén </a:t>
            </a:r>
            <a:r>
              <a:rPr lang="hu-HU" altLang="hu-HU" sz="2800" b="1" dirty="0" smtClean="0"/>
              <a:t>motivációs céljaival</a:t>
            </a:r>
            <a:r>
              <a:rPr lang="hu-HU" altLang="hu-HU" sz="2800" dirty="0" smtClean="0"/>
              <a:t>, ki, mit akar elérni.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Tudni kell </a:t>
            </a:r>
            <a:r>
              <a:rPr lang="hu-HU" altLang="hu-HU" sz="2800" b="1" dirty="0" smtClean="0"/>
              <a:t>támogatni a tanulókat </a:t>
            </a:r>
            <a:r>
              <a:rPr lang="hu-HU" altLang="hu-HU" sz="2800" dirty="0" smtClean="0"/>
              <a:t>motivációs céljaik elérésében. 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dirty="0" smtClean="0"/>
              <a:t>A tananyag feldolgozása kapcsán olyan </a:t>
            </a:r>
            <a:r>
              <a:rPr lang="hu-HU" altLang="hu-HU" sz="2800" i="1" dirty="0" smtClean="0"/>
              <a:t>csoportos munkaformák</a:t>
            </a:r>
            <a:r>
              <a:rPr lang="hu-HU" altLang="hu-HU" sz="2800" dirty="0" smtClean="0"/>
              <a:t>at szükséges kialakítani, ahol a tanulók a társas kötődés, a pozitív egymásrautaltság érzését átélhetik, ugyanakkor az </a:t>
            </a:r>
            <a:r>
              <a:rPr lang="hu-HU" altLang="hu-HU" sz="2800" i="1" dirty="0" smtClean="0"/>
              <a:t>egyéni feladatmegoldás </a:t>
            </a:r>
            <a:r>
              <a:rPr lang="hu-HU" altLang="hu-HU" sz="2800" dirty="0" smtClean="0"/>
              <a:t>kapcsán megtapasztalhatják az </a:t>
            </a:r>
            <a:r>
              <a:rPr lang="hu-HU" altLang="hu-HU" sz="2800" b="1" dirty="0" smtClean="0"/>
              <a:t>önmegvalósítás élményét is. </a:t>
            </a:r>
          </a:p>
        </p:txBody>
      </p:sp>
    </p:spTree>
    <p:extLst>
      <p:ext uri="{BB962C8B-B14F-4D97-AF65-F5344CB8AC3E}">
        <p14:creationId xmlns:p14="http://schemas.microsoft.com/office/powerpoint/2010/main" val="5607127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2894"/>
          </a:xfrm>
        </p:spPr>
        <p:txBody>
          <a:bodyPr/>
          <a:lstStyle/>
          <a:p>
            <a:r>
              <a:rPr lang="hu-HU" dirty="0" smtClean="0"/>
              <a:t>Teljesítményértékelési formák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0" y="2238102"/>
            <a:ext cx="10058400" cy="3630991"/>
          </a:xfrm>
        </p:spPr>
        <p:txBody>
          <a:bodyPr/>
          <a:lstStyle/>
          <a:p>
            <a:endParaRPr lang="hu-HU" dirty="0" smtClean="0"/>
          </a:p>
          <a:p>
            <a:r>
              <a:rPr lang="hu-HU" sz="2800" dirty="0" smtClean="0"/>
              <a:t>1. </a:t>
            </a:r>
            <a:r>
              <a:rPr lang="hu-HU" sz="2800" b="1" dirty="0" smtClean="0"/>
              <a:t>Kritériumorientált</a:t>
            </a:r>
            <a:r>
              <a:rPr lang="hu-HU" sz="2800" dirty="0" smtClean="0"/>
              <a:t> értékelés</a:t>
            </a:r>
          </a:p>
          <a:p>
            <a:r>
              <a:rPr lang="hu-HU" sz="2800" dirty="0" smtClean="0"/>
              <a:t>2. </a:t>
            </a:r>
            <a:r>
              <a:rPr lang="hu-HU" sz="2800" b="1" dirty="0" smtClean="0"/>
              <a:t>Normatív</a:t>
            </a:r>
            <a:r>
              <a:rPr lang="hu-HU" sz="2800" dirty="0" smtClean="0"/>
              <a:t> értékelés</a:t>
            </a:r>
          </a:p>
          <a:p>
            <a:r>
              <a:rPr lang="hu-HU" sz="2800" dirty="0" smtClean="0"/>
              <a:t>3. </a:t>
            </a:r>
            <a:r>
              <a:rPr lang="hu-HU" sz="2800" b="1" dirty="0" smtClean="0"/>
              <a:t>Egyéni fejlődés</a:t>
            </a:r>
            <a:r>
              <a:rPr lang="hu-HU" sz="2800" dirty="0" smtClean="0"/>
              <a:t>t figyelembe vevő értékelés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566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2266"/>
          </a:xfrm>
        </p:spPr>
        <p:txBody>
          <a:bodyPr/>
          <a:lstStyle/>
          <a:p>
            <a:r>
              <a:rPr lang="hu-HU" dirty="0" smtClean="0"/>
              <a:t>Mikor tanulunk eredményesebben?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017" y="2185851"/>
            <a:ext cx="11303726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Elolvassuk a tananyagot: 10%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Meghallgatjuk a tananyagot: 20%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Megfigyeljük: 30%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Megfigyeljük és meghallgatjuk: 50%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Megbeszéljük másokkal: 70%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Saját tapasztalatszerzéssel: 80%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Elmagyarázzuk másoknak: 95%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72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7763"/>
          </a:xfrm>
        </p:spPr>
        <p:txBody>
          <a:bodyPr/>
          <a:lstStyle/>
          <a:p>
            <a:r>
              <a:rPr lang="hu-HU" dirty="0" smtClean="0"/>
              <a:t>Tanulási stílus fogalma és mérése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1919" y="1672045"/>
            <a:ext cx="11904617" cy="51032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hu-HU" sz="2400" dirty="0" smtClean="0"/>
          </a:p>
          <a:p>
            <a:pPr marL="0" indent="0">
              <a:buNone/>
            </a:pPr>
            <a:r>
              <a:rPr lang="hu-HU" sz="2800" b="1" dirty="0" smtClean="0"/>
              <a:t>Az információfelvétel formáját és az információfeldolgozás folyamatát jelenti.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Bernáth és </a:t>
            </a:r>
            <a:r>
              <a:rPr lang="hu-HU" sz="2800" dirty="0" err="1" smtClean="0"/>
              <a:t>mtsai</a:t>
            </a:r>
            <a:r>
              <a:rPr lang="hu-HU" sz="2800" dirty="0" smtClean="0"/>
              <a:t> (2015): tanulási stílus kérdőív, kutatási célra is megfelelő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Alkalmazható: 5. osztálytól – egyetemisták körében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/>
              <a:t>Az eredmény felhasználható: információ a pedagógusnak, egyéni tanácsadás, erősségek-gyengeségek, ha az IQ-ban a </a:t>
            </a:r>
            <a:r>
              <a:rPr lang="hu-HU" sz="2800" dirty="0" err="1" smtClean="0"/>
              <a:t>MmI</a:t>
            </a:r>
            <a:r>
              <a:rPr lang="hu-HU" sz="2800" dirty="0" smtClean="0"/>
              <a:t> alacsony, pályaorientációban, önszabályozott (értelmes) tanulás fejlesztése.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>
              <a:buFont typeface="Wingdings" panose="05000000000000000000" pitchFamily="2" charset="2"/>
              <a:buChar char="§"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136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1631951" y="765175"/>
            <a:ext cx="8856663" cy="647700"/>
          </a:xfrm>
        </p:spPr>
        <p:txBody>
          <a:bodyPr/>
          <a:lstStyle/>
          <a:p>
            <a:r>
              <a:rPr lang="hu-HU" altLang="hu-HU" sz="3600" b="1" dirty="0"/>
              <a:t>Az első magyarországi lélektani laboratórium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E91B45-1637-4D24-AC06-EE34A3B0C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469" y="2205039"/>
            <a:ext cx="8856617" cy="4149725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hu-HU" sz="2800" b="1" dirty="0"/>
              <a:t>RANSCHBURG PÁL</a:t>
            </a:r>
            <a:r>
              <a:rPr lang="hu-HU" sz="2800" dirty="0"/>
              <a:t> (1870-1945):</a:t>
            </a:r>
          </a:p>
          <a:p>
            <a:pPr>
              <a:defRPr/>
            </a:pPr>
            <a:endParaRPr lang="hu-HU" sz="2800" dirty="0"/>
          </a:p>
          <a:p>
            <a:pPr marL="0" indent="0">
              <a:buNone/>
              <a:defRPr/>
            </a:pPr>
            <a:r>
              <a:rPr lang="hu-HU" sz="2800" dirty="0"/>
              <a:t>Orvos, neurológus</a:t>
            </a:r>
          </a:p>
          <a:p>
            <a:pPr marL="0" indent="0">
              <a:buNone/>
              <a:defRPr/>
            </a:pPr>
            <a:endParaRPr lang="hu-HU" sz="2800" i="1" dirty="0" smtClean="0"/>
          </a:p>
          <a:p>
            <a:pPr marL="0" indent="0">
              <a:buNone/>
              <a:defRPr/>
            </a:pPr>
            <a:r>
              <a:rPr lang="hu-HU" sz="2800" b="1" i="1" dirty="0" smtClean="0"/>
              <a:t>1899</a:t>
            </a:r>
            <a:r>
              <a:rPr lang="hu-HU" sz="2800" b="1" i="1" dirty="0"/>
              <a:t>: </a:t>
            </a:r>
            <a:r>
              <a:rPr lang="hu-HU" sz="2800" i="1" dirty="0"/>
              <a:t>első magyarországi pszichológiai </a:t>
            </a:r>
            <a:r>
              <a:rPr lang="hu-HU" sz="2800" i="1" dirty="0" smtClean="0"/>
              <a:t>laboratórium</a:t>
            </a:r>
            <a:endParaRPr lang="hu-HU" sz="2800" i="1" dirty="0"/>
          </a:p>
          <a:p>
            <a:pPr marL="0" indent="0">
              <a:buNone/>
              <a:defRPr/>
            </a:pPr>
            <a:endParaRPr lang="hu-HU" sz="2800" dirty="0" smtClean="0"/>
          </a:p>
          <a:p>
            <a:pPr marL="0" indent="0">
              <a:buNone/>
              <a:defRPr/>
            </a:pPr>
            <a:r>
              <a:rPr lang="hu-HU" sz="2800" dirty="0" smtClean="0"/>
              <a:t>1902</a:t>
            </a:r>
            <a:r>
              <a:rPr lang="hu-HU" sz="2800" dirty="0"/>
              <a:t>: Magyar Királyi Gyógypedagógiai és Orvospszichológiai Intézet Pszichológiai Laboratórium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5364" name="Tartalom helye 6" descr="untitled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6549" y="1412875"/>
            <a:ext cx="2394857" cy="3287984"/>
          </a:xfrm>
        </p:spPr>
      </p:pic>
    </p:spTree>
    <p:extLst>
      <p:ext uri="{BB962C8B-B14F-4D97-AF65-F5344CB8AC3E}">
        <p14:creationId xmlns:p14="http://schemas.microsoft.com/office/powerpoint/2010/main" val="36864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>
          <a:xfrm>
            <a:off x="2006601" y="1339850"/>
            <a:ext cx="2562225" cy="4178300"/>
          </a:xfrm>
        </p:spPr>
        <p:txBody>
          <a:bodyPr/>
          <a:lstStyle/>
          <a:p>
            <a:r>
              <a:rPr lang="hu-HU" altLang="hu-HU" sz="3600">
                <a:solidFill>
                  <a:schemeClr val="tx1"/>
                </a:solidFill>
              </a:rPr>
              <a:t>Bernáth L. és mtsai (2015)</a:t>
            </a:r>
            <a:br>
              <a:rPr lang="hu-HU" altLang="hu-HU" sz="3600">
                <a:solidFill>
                  <a:schemeClr val="tx1"/>
                </a:solidFill>
              </a:rPr>
            </a:br>
            <a:r>
              <a:rPr lang="hu-HU" altLang="hu-HU" sz="3600">
                <a:solidFill>
                  <a:schemeClr val="tx1"/>
                </a:solidFill>
              </a:rPr>
              <a:t/>
            </a:r>
            <a:br>
              <a:rPr lang="hu-HU" altLang="hu-HU" sz="3600">
                <a:solidFill>
                  <a:schemeClr val="tx1"/>
                </a:solidFill>
              </a:rPr>
            </a:br>
            <a:r>
              <a:rPr lang="hu-HU" altLang="hu-HU" sz="3600">
                <a:solidFill>
                  <a:schemeClr val="tx1"/>
                </a:solidFill>
              </a:rPr>
              <a:t> </a:t>
            </a:r>
            <a:r>
              <a:rPr lang="hu-HU" altLang="hu-HU" smtClean="0">
                <a:solidFill>
                  <a:schemeClr val="tx1"/>
                </a:solidFill>
              </a:rPr>
              <a:t>Tanulási stílus </a:t>
            </a:r>
            <a:r>
              <a:rPr lang="hu-HU" altLang="hu-HU" sz="3200">
                <a:solidFill>
                  <a:schemeClr val="tx1"/>
                </a:solidFill>
              </a:rPr>
              <a:t>kérdőív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589AECE1-E248-45DA-85C0-196658E982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5881" y="1572816"/>
          <a:ext cx="4942508" cy="48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14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>
          <a:xfrm>
            <a:off x="1981200" y="704852"/>
            <a:ext cx="8229600" cy="688520"/>
          </a:xfrm>
        </p:spPr>
        <p:txBody>
          <a:bodyPr>
            <a:normAutofit fontScale="90000"/>
          </a:bodyPr>
          <a:lstStyle/>
          <a:p>
            <a:r>
              <a:rPr lang="hu-HU" altLang="hu-HU" sz="5400" dirty="0" smtClean="0"/>
              <a:t>Jelentős pszichológiai irányzatok</a:t>
            </a:r>
            <a:endParaRPr lang="hu-HU" altLang="hu-HU" dirty="0" smtClean="0"/>
          </a:p>
        </p:txBody>
      </p:sp>
      <p:sp>
        <p:nvSpPr>
          <p:cNvPr id="45060" name="Tartalom helye 3"/>
          <p:cNvSpPr>
            <a:spLocks noGrp="1"/>
          </p:cNvSpPr>
          <p:nvPr>
            <p:ph sz="half" idx="2"/>
          </p:nvPr>
        </p:nvSpPr>
        <p:spPr>
          <a:xfrm>
            <a:off x="5799371" y="2281646"/>
            <a:ext cx="5800446" cy="407311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1.  </a:t>
            </a:r>
            <a:r>
              <a:rPr lang="hu-HU" altLang="hu-HU" sz="2800" dirty="0" smtClean="0"/>
              <a:t>Pszichoanalitikus megközelítés</a:t>
            </a:r>
          </a:p>
          <a:p>
            <a:pPr eaLnBrk="1" hangingPunct="1"/>
            <a:r>
              <a:rPr lang="hu-HU" altLang="hu-HU" sz="2800" dirty="0" smtClean="0"/>
              <a:t>2. Viselkedéslélektan</a:t>
            </a:r>
          </a:p>
          <a:p>
            <a:pPr eaLnBrk="1" hangingPunct="1"/>
            <a:r>
              <a:rPr lang="hu-HU" altLang="hu-HU" sz="2800" dirty="0" smtClean="0"/>
              <a:t>3. Humanisztikus pszichológia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z="2800" dirty="0" smtClean="0"/>
          </a:p>
          <a:p>
            <a:pPr eaLnBrk="1" hangingPunct="1"/>
            <a:r>
              <a:rPr lang="hu-HU" altLang="hu-HU" sz="2800" dirty="0" smtClean="0"/>
              <a:t>4. Kognitív pszichológia</a:t>
            </a:r>
          </a:p>
          <a:p>
            <a:pPr eaLnBrk="1" hangingPunct="1"/>
            <a:r>
              <a:rPr lang="hu-HU" altLang="hu-HU" sz="2800" dirty="0" smtClean="0"/>
              <a:t>5. </a:t>
            </a:r>
            <a:r>
              <a:rPr lang="hu-HU" altLang="hu-HU" sz="2800" i="1" dirty="0" smtClean="0"/>
              <a:t>Pozitív pszichológia </a:t>
            </a:r>
          </a:p>
          <a:p>
            <a:pPr>
              <a:buFont typeface="Wingdings 2" panose="05020102010507070707" pitchFamily="18" charset="2"/>
              <a:buNone/>
            </a:pPr>
            <a:endParaRPr lang="hu-HU" altLang="hu-HU" dirty="0" smtClean="0"/>
          </a:p>
        </p:txBody>
      </p:sp>
      <p:pic>
        <p:nvPicPr>
          <p:cNvPr id="7" name="Tartalom helye 4" descr="imagesCAV3FY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314" y="2211977"/>
            <a:ext cx="2477634" cy="297459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0891" y="1845734"/>
            <a:ext cx="4127863" cy="402336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122" name="Picture 2" descr="https://s02.static.libri.hu/cover/4d/8/818399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96" y="1845734"/>
            <a:ext cx="3147749" cy="45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/>
          </p:cNvSpPr>
          <p:nvPr>
            <p:ph type="title"/>
          </p:nvPr>
        </p:nvSpPr>
        <p:spPr>
          <a:xfrm>
            <a:off x="1981200" y="476251"/>
            <a:ext cx="8229600" cy="803909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Sigmund Freud (1856-1939)</a:t>
            </a:r>
          </a:p>
        </p:txBody>
      </p:sp>
      <p:pic>
        <p:nvPicPr>
          <p:cNvPr id="46083" name="Picture 7" descr="sigm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180" y="1123677"/>
            <a:ext cx="2417762" cy="3560763"/>
          </a:xfrm>
        </p:spPr>
      </p:pic>
      <p:pic>
        <p:nvPicPr>
          <p:cNvPr id="46084" name="Picture 9" descr="800px-Freud_So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7956" y="1332935"/>
            <a:ext cx="3244363" cy="2433272"/>
          </a:xfrm>
        </p:spPr>
      </p:pic>
      <p:pic>
        <p:nvPicPr>
          <p:cNvPr id="5" name="Picture 6" descr="freudsm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7121" y="3766207"/>
            <a:ext cx="3433721" cy="2508144"/>
          </a:xfrm>
          <a:prstGeom prst="rect">
            <a:avLst/>
          </a:prstGeom>
        </p:spPr>
      </p:pic>
      <p:pic>
        <p:nvPicPr>
          <p:cNvPr id="4098" name="Picture 2" descr="Bevezetés a pszichoanalízisbe - Sigmund Freud - könyváruhá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59" y="1872343"/>
            <a:ext cx="2006530" cy="29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Álomfejtés - FK Tudá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83" y="4020029"/>
            <a:ext cx="1737360" cy="269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</TotalTime>
  <Words>2736</Words>
  <Application>Microsoft Office PowerPoint</Application>
  <PresentationFormat>Szélesvásznú</PresentationFormat>
  <Paragraphs>531</Paragraphs>
  <Slides>70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Tahoma</vt:lpstr>
      <vt:lpstr>Wingdings</vt:lpstr>
      <vt:lpstr>Wingdings 2</vt:lpstr>
      <vt:lpstr>Retrospektív</vt:lpstr>
      <vt:lpstr>A pedagógusok és a diákok személyisége  Kognitív és affektív tényezők a tanulásban</vt:lpstr>
      <vt:lpstr>VÁZLAT</vt:lpstr>
      <vt:lpstr>Brainstorming</vt:lpstr>
      <vt:lpstr>Pszichológia tárgya</vt:lpstr>
      <vt:lpstr>Viselkedésünket befolyásoló funkciók (Millar, Nunally, Wackman, 1984)</vt:lpstr>
      <vt:lpstr>A kezdet</vt:lpstr>
      <vt:lpstr>Az első magyarországi lélektani laboratórium</vt:lpstr>
      <vt:lpstr>Jelentős pszichológiai irányzatok</vt:lpstr>
      <vt:lpstr>Sigmund Freud (1856-1939)</vt:lpstr>
      <vt:lpstr>Carl Gustav Jung (1875-1961):  Analitikus pszichológiai irányzat</vt:lpstr>
      <vt:lpstr>     Pszichológiai tudományterületek</vt:lpstr>
      <vt:lpstr>  A pedagógiai pszichológia tárgya</vt:lpstr>
      <vt:lpstr>Pedagógiai pszichológia a gyakorlatban</vt:lpstr>
      <vt:lpstr>Az iskolapszichológus tevékenysége</vt:lpstr>
      <vt:lpstr>Pedagógiai pszichológiai vizsgálati jelenségek</vt:lpstr>
      <vt:lpstr>McKinsey jelentés, 2007:  Mi áll a világ legsikeresebb iskolai rendszereinek teljesítményének hátterében?</vt:lpstr>
      <vt:lpstr>Végső konklúzió</vt:lpstr>
      <vt:lpstr>PowerPoint-bemutató</vt:lpstr>
      <vt:lpstr>Milyen kapcsolat van a tanárok anyagi megbecsülése és az iskolarendszer hatékonysága között? </vt:lpstr>
      <vt:lpstr>Milyen módon érik el a hatékony iskolarendszerek a tanítás presztízsének növelését? </vt:lpstr>
      <vt:lpstr>A pedagógusoknak, hogyan kell változniuk, hogy a tanítási tevékenység még sikeresebb legyen? </vt:lpstr>
      <vt:lpstr>A legsikeresebb iskolarendszerek milyen módon érik el a tanárok oktatási színvonalának javítását? </vt:lpstr>
      <vt:lpstr>A pedagógus személyisége</vt:lpstr>
      <vt:lpstr>Ryans, 1960; Rosenshine, 1970,  A sikeres tanárok személyisége: </vt:lpstr>
      <vt:lpstr>Carl Rogers (1902-1987):</vt:lpstr>
      <vt:lpstr>Koncz István, 2006 További személyiségjellemzők </vt:lpstr>
      <vt:lpstr>Joseph Adelson (1976) 3-féle tanári modellt különböztetett meg: </vt:lpstr>
      <vt:lpstr>Carol Dweck (2015):  Pedagógustípusok </vt:lpstr>
      <vt:lpstr>A rögzült szemlélet kialakulását befolyásoló tényezők</vt:lpstr>
      <vt:lpstr>A fejlődési szemlélet alakulását befolyásoló tényezők:</vt:lpstr>
      <vt:lpstr>A fejlődésű szemléletű pedagógusok megtanítják a diákokkal, hogy</vt:lpstr>
      <vt:lpstr>Check (1986) empirikus kutatása</vt:lpstr>
      <vt:lpstr>Check kutatásának eredménye</vt:lpstr>
      <vt:lpstr>       Kelemen László (1981): A pedagógus kívánatos pszichológiai jellemzői  </vt:lpstr>
      <vt:lpstr>Hármas motívum kérdőív</vt:lpstr>
      <vt:lpstr>A sikeresség meghatározása</vt:lpstr>
      <vt:lpstr>Barabási Albert –László (2018): A siker fogalma</vt:lpstr>
      <vt:lpstr>A siker egyetemes törvényei </vt:lpstr>
      <vt:lpstr>PowerPoint-bemutató</vt:lpstr>
      <vt:lpstr>Életpálya fogalma (Super, 1994):</vt:lpstr>
      <vt:lpstr>PowerPoint-bemutató</vt:lpstr>
      <vt:lpstr>Életpálya alakulásának szakaszai:</vt:lpstr>
      <vt:lpstr>Erik H. Erikson (1902-1994)  Az életciklus: az identitás epigenezise</vt:lpstr>
      <vt:lpstr>PowerPoint-bemutató</vt:lpstr>
      <vt:lpstr>IDENTITÁSTARTALMAK</vt:lpstr>
      <vt:lpstr>PowerPoint-bemutató</vt:lpstr>
      <vt:lpstr>3. szakasz: óvodáskor normatív krízise</vt:lpstr>
      <vt:lpstr>PowerPoint-bemutató</vt:lpstr>
      <vt:lpstr>PUBERTÁS</vt:lpstr>
      <vt:lpstr>FIATAL FELNŐTTKOR</vt:lpstr>
      <vt:lpstr>Felnőttkori személyiségfejlődési periódus</vt:lpstr>
      <vt:lpstr>Időskori elfogadás, teljesség érzése</vt:lpstr>
      <vt:lpstr>A pubertás jellemzői</vt:lpstr>
      <vt:lpstr>A serdülőkor fő jellemzői:</vt:lpstr>
      <vt:lpstr>A családról való leválás</vt:lpstr>
      <vt:lpstr>A serdülőkori leválás folyamatára való reagálás</vt:lpstr>
      <vt:lpstr>A serdülők további jellemzői</vt:lpstr>
      <vt:lpstr>IFJÚKOR</vt:lpstr>
      <vt:lpstr>Az ifjúkor fő jellemzői</vt:lpstr>
      <vt:lpstr>Az alulteljesítés egyik fogalma</vt:lpstr>
      <vt:lpstr>Az alulteljesítés okai (Taskó, 2015): </vt:lpstr>
      <vt:lpstr>Az alulteljesítés tünetei: </vt:lpstr>
      <vt:lpstr>A tanulás eredményességét befolyásoló kognitív-affektív tényezők (Taskó, 2015): </vt:lpstr>
      <vt:lpstr>Izgalmi szint – teljesítmény kapcsolata</vt:lpstr>
      <vt:lpstr>A. Maslow motivációs modellje</vt:lpstr>
      <vt:lpstr>Pedagógiai konzekvencia</vt:lpstr>
      <vt:lpstr>Teljesítményértékelési formák</vt:lpstr>
      <vt:lpstr>Mikor tanulunk eredményesebben?</vt:lpstr>
      <vt:lpstr>Tanulási stílus fogalma és mérése</vt:lpstr>
      <vt:lpstr>Bernáth L. és mtsai (2015)   Tanulási stílus kérdőív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pedagógus személyisége és a személyiségfejlődési konfliktusok</dc:title>
  <dc:creator>Zsubrits Attila</dc:creator>
  <cp:lastModifiedBy>Kollarics Tímea</cp:lastModifiedBy>
  <cp:revision>305</cp:revision>
  <dcterms:created xsi:type="dcterms:W3CDTF">2023-01-26T11:37:02Z</dcterms:created>
  <dcterms:modified xsi:type="dcterms:W3CDTF">2023-02-09T10:42:15Z</dcterms:modified>
</cp:coreProperties>
</file>