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8" r:id="rId2"/>
    <p:sldId id="313" r:id="rId3"/>
    <p:sldId id="310" r:id="rId4"/>
    <p:sldId id="324" r:id="rId5"/>
    <p:sldId id="326" r:id="rId6"/>
    <p:sldId id="327" r:id="rId7"/>
    <p:sldId id="314" r:id="rId8"/>
    <p:sldId id="325" r:id="rId9"/>
    <p:sldId id="307" r:id="rId10"/>
    <p:sldId id="329" r:id="rId11"/>
    <p:sldId id="330" r:id="rId12"/>
    <p:sldId id="333" r:id="rId13"/>
    <p:sldId id="331" r:id="rId14"/>
    <p:sldId id="335" r:id="rId15"/>
    <p:sldId id="332" r:id="rId16"/>
    <p:sldId id="334" r:id="rId17"/>
    <p:sldId id="336" r:id="rId18"/>
    <p:sldId id="337" r:id="rId19"/>
    <p:sldId id="338" r:id="rId20"/>
    <p:sldId id="340" r:id="rId21"/>
    <p:sldId id="339" r:id="rId22"/>
    <p:sldId id="341" r:id="rId23"/>
    <p:sldId id="342" r:id="rId24"/>
    <p:sldId id="343" r:id="rId25"/>
    <p:sldId id="270" r:id="rId26"/>
    <p:sldId id="315" r:id="rId27"/>
    <p:sldId id="316" r:id="rId28"/>
    <p:sldId id="317" r:id="rId29"/>
    <p:sldId id="318" r:id="rId30"/>
    <p:sldId id="319" r:id="rId31"/>
    <p:sldId id="320" r:id="rId32"/>
    <p:sldId id="321" r:id="rId33"/>
    <p:sldId id="322" r:id="rId34"/>
    <p:sldId id="328" r:id="rId35"/>
  </p:sldIdLst>
  <p:sldSz cx="12192000" cy="6858000"/>
  <p:notesSz cx="6858000" cy="9144000"/>
  <p:defaultTextStyle>
    <a:defPPr>
      <a:defRPr lang="en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58" userDrawn="1">
          <p15:clr>
            <a:srgbClr val="A4A3A4"/>
          </p15:clr>
        </p15:guide>
        <p15:guide id="2" pos="642" userDrawn="1">
          <p15:clr>
            <a:srgbClr val="A4A3A4"/>
          </p15:clr>
        </p15:guide>
        <p15:guide id="3" orient="horz" pos="40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182"/>
    <p:restoredTop sz="94694"/>
  </p:normalViewPr>
  <p:slideViewPr>
    <p:cSldViewPr snapToGrid="0" snapToObjects="1" showGuides="1">
      <p:cViewPr varScale="1">
        <p:scale>
          <a:sx n="83" d="100"/>
          <a:sy n="83" d="100"/>
        </p:scale>
        <p:origin x="67" y="77"/>
      </p:cViewPr>
      <p:guideLst>
        <p:guide orient="horz" pos="3158"/>
        <p:guide pos="642"/>
        <p:guide orient="horz" pos="404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D8D988-5B29-4049-98F9-CF6ECB2EA3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H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2CA561D-1F00-CF44-A963-DB6A6231D0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H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92986C-2480-C54C-ADA8-753185DB96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87002-D164-6849-8D5F-C6DA6F1FA440}" type="datetimeFigureOut">
              <a:rPr lang="en-HU" smtClean="0"/>
              <a:t>02/15/2023</a:t>
            </a:fld>
            <a:endParaRPr lang="en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879F80-B4F4-2443-BFA8-6DD9174664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5EE0C1-1ACF-3842-8C39-F1788C411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4EE3-A08A-FD4E-A4DD-F3DCA2E683B0}" type="slidenum">
              <a:rPr lang="en-HU" smtClean="0"/>
              <a:t>‹#›</a:t>
            </a:fld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2579593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C7D587-B2B6-DC41-83B0-804BF01F19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H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C62FC70-3A7F-2C4E-9F8F-B3E9E09DE4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008A65-B413-5E4E-8CA4-4EDB4F9153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87002-D164-6849-8D5F-C6DA6F1FA440}" type="datetimeFigureOut">
              <a:rPr lang="en-HU" smtClean="0"/>
              <a:t>02/15/2023</a:t>
            </a:fld>
            <a:endParaRPr lang="en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20FC4D-9DE0-3340-AA0C-342AFA31A2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5BEE26-6063-4341-9A7F-0FE69B4C38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4EE3-A08A-FD4E-A4DD-F3DCA2E683B0}" type="slidenum">
              <a:rPr lang="en-HU" smtClean="0"/>
              <a:t>‹#›</a:t>
            </a:fld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36304554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F6EB6DA-954E-5D41-80AE-F695430CA1F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H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9722EEB-0791-7B4F-B154-77F57F2900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FED099-BFC4-B54E-AC4C-340CC64BB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87002-D164-6849-8D5F-C6DA6F1FA440}" type="datetimeFigureOut">
              <a:rPr lang="en-HU" smtClean="0"/>
              <a:t>02/15/2023</a:t>
            </a:fld>
            <a:endParaRPr lang="en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A47E0B-487A-4A46-B11D-064378C5C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A8D557-DF08-0142-84DE-442E6B5500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4EE3-A08A-FD4E-A4DD-F3DCA2E683B0}" type="slidenum">
              <a:rPr lang="en-HU" smtClean="0"/>
              <a:t>‹#›</a:t>
            </a:fld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1822733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F8D5D9-93C1-0D4B-B9F2-957514CE66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H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7B5DD0-A81D-9545-90B7-A1A52717E1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8A6A19-09F0-664E-AACC-945E4223FA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87002-D164-6849-8D5F-C6DA6F1FA440}" type="datetimeFigureOut">
              <a:rPr lang="en-HU" smtClean="0"/>
              <a:t>02/15/2023</a:t>
            </a:fld>
            <a:endParaRPr lang="en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7C5484-1643-1741-9BBE-E57E928621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FD124F-6158-8148-B6F2-329809940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4EE3-A08A-FD4E-A4DD-F3DCA2E683B0}" type="slidenum">
              <a:rPr lang="en-HU" smtClean="0"/>
              <a:t>‹#›</a:t>
            </a:fld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4288072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65D552-5C20-C749-A42D-287374E6B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H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BD5A57-0B59-B04B-938C-4B7A33B459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AFD7B6-D6BB-314A-8916-02AAEFE61C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87002-D164-6849-8D5F-C6DA6F1FA440}" type="datetimeFigureOut">
              <a:rPr lang="en-HU" smtClean="0"/>
              <a:t>02/15/2023</a:t>
            </a:fld>
            <a:endParaRPr lang="en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D15C13-2022-0A4C-A6E7-2BCD49FBAB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57432A-1A64-1D4C-B3A0-5EE026A84B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4EE3-A08A-FD4E-A4DD-F3DCA2E683B0}" type="slidenum">
              <a:rPr lang="en-HU" smtClean="0"/>
              <a:t>‹#›</a:t>
            </a:fld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362098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065469-5F80-4146-9C72-DA429ADE81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H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1F819B-9591-564C-BCAE-35CDA681E9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EAC7D1-C566-F24C-A8C2-4214BF430F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11889A-6F7B-1D41-B863-1CBC8011DF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87002-D164-6849-8D5F-C6DA6F1FA440}" type="datetimeFigureOut">
              <a:rPr lang="en-HU" smtClean="0"/>
              <a:t>02/15/2023</a:t>
            </a:fld>
            <a:endParaRPr lang="en-H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DE4F74-2F66-8E4B-ADF4-5BFCBAA82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D5D982-04F6-2C42-A5E9-E88E6C19DE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4EE3-A08A-FD4E-A4DD-F3DCA2E683B0}" type="slidenum">
              <a:rPr lang="en-HU" smtClean="0"/>
              <a:t>‹#›</a:t>
            </a:fld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845153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E0A879-3FD8-8545-A43F-A51937D91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H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674243-09E0-064C-B890-A9C11283FA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0C07B1-33DD-4A47-BCDF-430CAB0899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842A033-528C-C242-ABDA-3D15D9C986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2A3F32-5CB1-C746-B579-E3CAB98A88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DDACBAC-D2B5-9447-8F68-2B341833C5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87002-D164-6849-8D5F-C6DA6F1FA440}" type="datetimeFigureOut">
              <a:rPr lang="en-HU" smtClean="0"/>
              <a:t>02/15/2023</a:t>
            </a:fld>
            <a:endParaRPr lang="en-H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DFC38C4-0BE5-5F4D-B045-44121833F1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4C96987-204A-704D-B909-AD872CEBF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4EE3-A08A-FD4E-A4DD-F3DCA2E683B0}" type="slidenum">
              <a:rPr lang="en-HU" smtClean="0"/>
              <a:t>‹#›</a:t>
            </a:fld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416227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2C5C4A-652D-504F-8A14-439C05EA7A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H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1C34FCD-7F12-3640-96FE-2A55EF8D9B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87002-D164-6849-8D5F-C6DA6F1FA440}" type="datetimeFigureOut">
              <a:rPr lang="en-HU" smtClean="0"/>
              <a:t>02/15/2023</a:t>
            </a:fld>
            <a:endParaRPr lang="en-H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2A237B-10A1-CF4D-8B8B-C8DC4FC96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CD9CFC-5850-964C-B7EB-E9C57ADA30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4EE3-A08A-FD4E-A4DD-F3DCA2E683B0}" type="slidenum">
              <a:rPr lang="en-HU" smtClean="0"/>
              <a:t>‹#›</a:t>
            </a:fld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2927186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6EDC55D-3999-1045-ABD4-D8DFE7BE34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87002-D164-6849-8D5F-C6DA6F1FA440}" type="datetimeFigureOut">
              <a:rPr lang="en-HU" smtClean="0"/>
              <a:t>02/15/2023</a:t>
            </a:fld>
            <a:endParaRPr lang="en-H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9780982-A493-464A-9B48-61D5635F21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79AC8B-E464-3943-A95D-34EEB2E513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4EE3-A08A-FD4E-A4DD-F3DCA2E683B0}" type="slidenum">
              <a:rPr lang="en-HU" smtClean="0"/>
              <a:t>‹#›</a:t>
            </a:fld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113473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D2ED44-A9E4-BB49-9656-13FF7177E5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H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2A3C5A-4B14-4342-B231-73C9CD58C6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CB87A1-308C-7047-9188-C7345058B9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D4A094-9824-BC45-A3FD-9FDA560BA0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87002-D164-6849-8D5F-C6DA6F1FA440}" type="datetimeFigureOut">
              <a:rPr lang="en-HU" smtClean="0"/>
              <a:t>02/15/2023</a:t>
            </a:fld>
            <a:endParaRPr lang="en-H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AD0881-EE43-E34C-8DC3-497455962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61AAA1-86D3-534E-A8DD-E650B280D5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4EE3-A08A-FD4E-A4DD-F3DCA2E683B0}" type="slidenum">
              <a:rPr lang="en-HU" smtClean="0"/>
              <a:t>‹#›</a:t>
            </a:fld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25551179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27D905-6D34-4E47-A14C-A28666CC64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H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95D7D64-4B29-4C48-9B54-67024D5BB4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H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FC875F-A7C6-9842-BA50-E3FAA03819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35B720-D918-F64A-9E9B-C5A12D67D8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87002-D164-6849-8D5F-C6DA6F1FA440}" type="datetimeFigureOut">
              <a:rPr lang="en-HU" smtClean="0"/>
              <a:t>02/15/2023</a:t>
            </a:fld>
            <a:endParaRPr lang="en-H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CBEFEB-8B48-794D-B083-A66390C91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BC0C85-02A9-5949-A440-0D4739D17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4EE3-A08A-FD4E-A4DD-F3DCA2E683B0}" type="slidenum">
              <a:rPr lang="en-HU" smtClean="0"/>
              <a:t>‹#›</a:t>
            </a:fld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1711533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5161990-8005-104B-8A8B-4308F2F0D6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H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4A414D-8B3C-B847-9940-F12D4C6549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4EFD2D-9F43-D349-A9F7-C7D3C18D10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B87002-D164-6849-8D5F-C6DA6F1FA440}" type="datetimeFigureOut">
              <a:rPr lang="en-HU" smtClean="0"/>
              <a:t>02/15/2023</a:t>
            </a:fld>
            <a:endParaRPr lang="en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17777F-1866-E347-B8A2-9ED6658FFB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583196-9B66-1947-9FE5-5B6744F7E2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304EE3-A08A-FD4E-A4DD-F3DCA2E683B0}" type="slidenum">
              <a:rPr lang="en-HU" smtClean="0"/>
              <a:t>‹#›</a:t>
            </a:fld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3712415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80B76E54-3E4E-9244-8855-E661809B9A5F}"/>
              </a:ext>
            </a:extLst>
          </p:cNvPr>
          <p:cNvSpPr txBox="1"/>
          <p:nvPr/>
        </p:nvSpPr>
        <p:spPr>
          <a:xfrm>
            <a:off x="1052946" y="1758740"/>
            <a:ext cx="10067636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600" b="1" dirty="0">
                <a:solidFill>
                  <a:schemeClr val="bg1"/>
                </a:solidFill>
              </a:rPr>
              <a:t>„Teret és szót adni a fiataloknak…”</a:t>
            </a:r>
          </a:p>
          <a:p>
            <a:pPr algn="ctr"/>
            <a:endParaRPr lang="hu-HU" sz="3600" b="1" dirty="0">
              <a:solidFill>
                <a:schemeClr val="bg1"/>
              </a:solidFill>
            </a:endParaRPr>
          </a:p>
          <a:p>
            <a:pPr algn="ctr"/>
            <a:r>
              <a:rPr lang="hu-HU" sz="3600" b="1" dirty="0">
                <a:solidFill>
                  <a:schemeClr val="bg1"/>
                </a:solidFill>
              </a:rPr>
              <a:t>Innovatív és reflektív oktatási módszerek, kooperatív technikák</a:t>
            </a:r>
          </a:p>
          <a:p>
            <a:endParaRPr lang="hu-HU" sz="3600" b="1" dirty="0">
              <a:solidFill>
                <a:schemeClr val="bg1"/>
              </a:solidFill>
            </a:endParaRPr>
          </a:p>
          <a:p>
            <a:pPr algn="ctr"/>
            <a:r>
              <a:rPr lang="hu-HU" sz="2800" b="1" i="1" dirty="0">
                <a:solidFill>
                  <a:schemeClr val="accent2"/>
                </a:solidFill>
              </a:rPr>
              <a:t>Kissné Dr. Zsámboki Réka</a:t>
            </a:r>
          </a:p>
          <a:p>
            <a:pPr algn="ctr"/>
            <a:r>
              <a:rPr lang="hu-HU" sz="2600" b="1" dirty="0">
                <a:solidFill>
                  <a:schemeClr val="bg1"/>
                </a:solidFill>
              </a:rPr>
              <a:t>egyetemi docens</a:t>
            </a:r>
          </a:p>
          <a:p>
            <a:pPr algn="ctr"/>
            <a:r>
              <a:rPr lang="hu-HU" sz="2600" b="1" dirty="0">
                <a:solidFill>
                  <a:schemeClr val="bg1"/>
                </a:solidFill>
              </a:rPr>
              <a:t>kissne.zsamboki.reka@uni-sopron.hu</a:t>
            </a:r>
            <a:endParaRPr lang="en-GB" sz="2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3718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E7073-7E3D-E44B-B24D-A55B5A191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5605" y="1040949"/>
            <a:ext cx="10515600" cy="1101887"/>
          </a:xfrm>
        </p:spPr>
        <p:txBody>
          <a:bodyPr>
            <a:normAutofit/>
          </a:bodyPr>
          <a:lstStyle/>
          <a:p>
            <a:pPr algn="ctr"/>
            <a:r>
              <a:rPr lang="hu-HU" sz="3600" b="1" dirty="0">
                <a:latin typeface="Calibri" panose="020F0502020204030204" pitchFamily="34" charset="0"/>
                <a:cs typeface="Calibri" panose="020F0502020204030204" pitchFamily="34" charset="0"/>
              </a:rPr>
              <a:t>A tanulás értelmezése az iskolában: </a:t>
            </a:r>
            <a:br>
              <a:rPr lang="hu-HU" sz="36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hu-HU" sz="3600" b="1" dirty="0">
                <a:latin typeface="Calibri" panose="020F0502020204030204" pitchFamily="34" charset="0"/>
                <a:cs typeface="Calibri" panose="020F0502020204030204" pitchFamily="34" charset="0"/>
              </a:rPr>
              <a:t>tudástranszfer,  információfeldolgozás (Tóth, 2008)</a:t>
            </a:r>
            <a:endParaRPr lang="en-HU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E9891FFE-E159-FA32-A649-9BEE91925D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56508"/>
            <a:ext cx="10515600" cy="4802909"/>
          </a:xfrm>
        </p:spPr>
        <p:txBody>
          <a:bodyPr>
            <a:normAutofit/>
          </a:bodyPr>
          <a:lstStyle/>
          <a:p>
            <a:endParaRPr lang="hu-HU" dirty="0"/>
          </a:p>
          <a:p>
            <a:pPr marL="0" indent="0">
              <a:buNone/>
            </a:pPr>
            <a:endParaRPr lang="hu-HU" dirty="0"/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15A4D95D-6A71-89C9-C10F-9E7FDC5306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400" y="2376053"/>
            <a:ext cx="6925199" cy="428336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592945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E7073-7E3D-E44B-B24D-A55B5A191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041" y="934969"/>
            <a:ext cx="10515600" cy="1101887"/>
          </a:xfrm>
        </p:spPr>
        <p:txBody>
          <a:bodyPr>
            <a:normAutofit/>
          </a:bodyPr>
          <a:lstStyle/>
          <a:p>
            <a:pPr algn="ctr"/>
            <a:r>
              <a:rPr lang="hu-HU" sz="3600" b="1" dirty="0">
                <a:latin typeface="Calibri" panose="020F0502020204030204" pitchFamily="34" charset="0"/>
                <a:cs typeface="Calibri" panose="020F0502020204030204" pitchFamily="34" charset="0"/>
              </a:rPr>
              <a:t>Mi a baj ezzel?</a:t>
            </a:r>
            <a:endParaRPr lang="en-HU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E9891FFE-E159-FA32-A649-9BEE91925D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81017"/>
            <a:ext cx="10515600" cy="4802909"/>
          </a:xfrm>
        </p:spPr>
        <p:txBody>
          <a:bodyPr>
            <a:normAutofit/>
          </a:bodyPr>
          <a:lstStyle/>
          <a:p>
            <a:endParaRPr lang="hu-HU" dirty="0"/>
          </a:p>
          <a:p>
            <a:r>
              <a:rPr lang="hu-HU" sz="3200" b="1" dirty="0"/>
              <a:t>Memória-alapú </a:t>
            </a:r>
          </a:p>
          <a:p>
            <a:r>
              <a:rPr lang="hu-HU" sz="3200" b="1" dirty="0"/>
              <a:t>Kizárólag a kognitív oldalt erősíti</a:t>
            </a:r>
          </a:p>
          <a:p>
            <a:r>
              <a:rPr lang="hu-HU" sz="3200" b="1" dirty="0"/>
              <a:t>Nem támogatja a kompetenciafejlesztést</a:t>
            </a:r>
          </a:p>
          <a:p>
            <a:r>
              <a:rPr lang="hu-HU" sz="3200" b="1" dirty="0"/>
              <a:t>Divergens gondolkodás? Open/</a:t>
            </a:r>
            <a:r>
              <a:rPr lang="hu-HU" sz="3200" b="1" dirty="0" err="1"/>
              <a:t>Growth</a:t>
            </a:r>
            <a:r>
              <a:rPr lang="hu-HU" sz="3200" b="1" dirty="0"/>
              <a:t> </a:t>
            </a:r>
            <a:r>
              <a:rPr lang="hu-HU" sz="3200" b="1" dirty="0" err="1"/>
              <a:t>mindset</a:t>
            </a:r>
            <a:r>
              <a:rPr lang="hu-HU" sz="3200" b="1" dirty="0"/>
              <a:t>?</a:t>
            </a:r>
          </a:p>
          <a:p>
            <a:r>
              <a:rPr lang="hu-HU" sz="3200" b="1" dirty="0"/>
              <a:t>Gyorsan elévülnek az információk</a:t>
            </a:r>
          </a:p>
          <a:p>
            <a:r>
              <a:rPr lang="hu-HU" sz="3200" b="1" dirty="0"/>
              <a:t>Nem biztosítja a megértést!</a:t>
            </a:r>
          </a:p>
          <a:p>
            <a:r>
              <a:rPr lang="hu-HU" sz="3200" b="1" dirty="0"/>
              <a:t>A leggyakrabban alkalmazott elmélet az oktatásban…</a:t>
            </a:r>
          </a:p>
          <a:p>
            <a:endParaRPr lang="hu-HU" dirty="0"/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3543DD62-0AEF-B913-CF83-AA71F89C285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035"/>
          <a:stretch/>
        </p:blipFill>
        <p:spPr>
          <a:xfrm>
            <a:off x="8528606" y="1277856"/>
            <a:ext cx="3022600" cy="23378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3762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E7073-7E3D-E44B-B24D-A55B5A191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13604"/>
            <a:ext cx="10515600" cy="1101887"/>
          </a:xfrm>
        </p:spPr>
        <p:txBody>
          <a:bodyPr>
            <a:normAutofit/>
          </a:bodyPr>
          <a:lstStyle/>
          <a:p>
            <a:pPr algn="ctr"/>
            <a:r>
              <a:rPr lang="hu-HU" sz="4200" b="1" dirty="0">
                <a:latin typeface="Calibri" panose="020F0502020204030204" pitchFamily="34" charset="0"/>
                <a:cs typeface="Calibri" panose="020F0502020204030204" pitchFamily="34" charset="0"/>
              </a:rPr>
              <a:t>A (</a:t>
            </a:r>
            <a:r>
              <a:rPr lang="hu-HU" sz="4200" b="1" dirty="0" err="1">
                <a:latin typeface="Calibri" panose="020F0502020204030204" pitchFamily="34" charset="0"/>
                <a:cs typeface="Calibri" panose="020F0502020204030204" pitchFamily="34" charset="0"/>
              </a:rPr>
              <a:t>neuro</a:t>
            </a:r>
            <a:r>
              <a:rPr lang="hu-HU" sz="4200" b="1" dirty="0">
                <a:latin typeface="Calibri" panose="020F0502020204030204" pitchFamily="34" charset="0"/>
                <a:cs typeface="Calibri" panose="020F0502020204030204" pitchFamily="34" charset="0"/>
              </a:rPr>
              <a:t>)konstruktivista tanuláselmélet </a:t>
            </a:r>
            <a:endParaRPr lang="en-HU" sz="4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E9891FFE-E159-FA32-A649-9BEE91925D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632364"/>
            <a:ext cx="10515600" cy="4128654"/>
          </a:xfrm>
        </p:spPr>
        <p:txBody>
          <a:bodyPr>
            <a:normAutofit/>
          </a:bodyPr>
          <a:lstStyle/>
          <a:p>
            <a:endParaRPr lang="hu-HU" dirty="0"/>
          </a:p>
          <a:p>
            <a:endParaRPr lang="hu-HU" dirty="0"/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3E9E62F1-2F8A-0ECE-9079-C6AF7EC4DD8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2800" r="4036" b="17854"/>
          <a:stretch/>
        </p:blipFill>
        <p:spPr>
          <a:xfrm>
            <a:off x="3714750" y="3429000"/>
            <a:ext cx="4570268" cy="28263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4983174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E7073-7E3D-E44B-B24D-A55B5A191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041" y="1040949"/>
            <a:ext cx="10515600" cy="1101887"/>
          </a:xfrm>
        </p:spPr>
        <p:txBody>
          <a:bodyPr>
            <a:normAutofit/>
          </a:bodyPr>
          <a:lstStyle/>
          <a:p>
            <a:pPr algn="ctr"/>
            <a:endParaRPr lang="en-HU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E9891FFE-E159-FA32-A649-9BEE91925D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56508"/>
            <a:ext cx="10515600" cy="4802909"/>
          </a:xfrm>
        </p:spPr>
        <p:txBody>
          <a:bodyPr>
            <a:normAutofit/>
          </a:bodyPr>
          <a:lstStyle/>
          <a:p>
            <a:endParaRPr lang="hu-HU" dirty="0"/>
          </a:p>
          <a:p>
            <a:pPr marL="0" indent="0">
              <a:buNone/>
            </a:pPr>
            <a:endParaRPr lang="hu-HU" dirty="0"/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9820DA95-3B2B-F8B3-1D21-CC1C33ED06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0125" y="118600"/>
            <a:ext cx="8411749" cy="6620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3285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E7073-7E3D-E44B-B24D-A55B5A191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041" y="939350"/>
            <a:ext cx="10515600" cy="843268"/>
          </a:xfrm>
        </p:spPr>
        <p:txBody>
          <a:bodyPr>
            <a:normAutofit/>
          </a:bodyPr>
          <a:lstStyle/>
          <a:p>
            <a:pPr algn="ctr"/>
            <a:r>
              <a:rPr lang="hu-HU" sz="3600" b="1" dirty="0">
                <a:latin typeface="Calibri" panose="020F0502020204030204" pitchFamily="34" charset="0"/>
                <a:cs typeface="Calibri" panose="020F0502020204030204" pitchFamily="34" charset="0"/>
              </a:rPr>
              <a:t>A (</a:t>
            </a:r>
            <a:r>
              <a:rPr lang="hu-HU" sz="3600" b="1" dirty="0" err="1">
                <a:latin typeface="Calibri" panose="020F0502020204030204" pitchFamily="34" charset="0"/>
                <a:cs typeface="Calibri" panose="020F0502020204030204" pitchFamily="34" charset="0"/>
              </a:rPr>
              <a:t>neuro</a:t>
            </a:r>
            <a:r>
              <a:rPr lang="hu-HU" sz="3600" b="1" dirty="0">
                <a:latin typeface="Calibri" panose="020F0502020204030204" pitchFamily="34" charset="0"/>
                <a:cs typeface="Calibri" panose="020F0502020204030204" pitchFamily="34" charset="0"/>
              </a:rPr>
              <a:t>)konstruktivista tanuláselmélet </a:t>
            </a:r>
            <a:endParaRPr lang="en-HU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E9891FFE-E159-FA32-A649-9BEE91925D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82617"/>
            <a:ext cx="10515600" cy="4978401"/>
          </a:xfrm>
        </p:spPr>
        <p:txBody>
          <a:bodyPr>
            <a:normAutofit fontScale="92500" lnSpcReduction="20000"/>
          </a:bodyPr>
          <a:lstStyle/>
          <a:p>
            <a:r>
              <a:rPr lang="hu-HU" sz="3200" b="1" dirty="0"/>
              <a:t>Az előzetes tudás szerepe</a:t>
            </a:r>
          </a:p>
          <a:p>
            <a:r>
              <a:rPr lang="hu-HU" sz="3200" b="1" dirty="0"/>
              <a:t>A tudáselemek többsége nem transzferálható, mert közben hiányzik a MEGÉRTÉS!</a:t>
            </a:r>
          </a:p>
          <a:p>
            <a:r>
              <a:rPr lang="hu-HU" sz="3200" b="1" dirty="0"/>
              <a:t>A megértésben a konceptuális váltás kulcsfontosságú (AHA élmény, kopernikuszi fordulat) </a:t>
            </a:r>
          </a:p>
          <a:p>
            <a:r>
              <a:rPr lang="hu-HU" sz="3200" b="1" dirty="0"/>
              <a:t>A tanulás komplex folyamat (szociális, interaktív, kooperatív, affektív elemekkel)</a:t>
            </a:r>
          </a:p>
          <a:p>
            <a:r>
              <a:rPr lang="hu-HU" sz="3200" b="1" dirty="0"/>
              <a:t>Egymástól és tanítva is lehet tanulni („</a:t>
            </a:r>
            <a:r>
              <a:rPr lang="hu-HU" sz="3200" b="1" dirty="0" err="1"/>
              <a:t>Docendo</a:t>
            </a:r>
            <a:r>
              <a:rPr lang="hu-HU" sz="3200" b="1" dirty="0"/>
              <a:t> </a:t>
            </a:r>
            <a:r>
              <a:rPr lang="hu-HU" sz="3200" b="1" dirty="0" err="1"/>
              <a:t>discimus</a:t>
            </a:r>
            <a:r>
              <a:rPr lang="hu-HU" sz="3200" b="1" dirty="0"/>
              <a:t>”)</a:t>
            </a:r>
          </a:p>
          <a:p>
            <a:pPr marL="0" indent="0">
              <a:buNone/>
            </a:pPr>
            <a:endParaRPr lang="hu-HU" sz="3200" b="1" dirty="0"/>
          </a:p>
          <a:p>
            <a:pPr marL="0" indent="0" algn="ctr">
              <a:buNone/>
            </a:pPr>
            <a:r>
              <a:rPr lang="hu-HU" sz="3500" b="1" i="1" dirty="0">
                <a:solidFill>
                  <a:srgbClr val="FF0000"/>
                </a:solidFill>
              </a:rPr>
              <a:t>Az innovatív, kooperatív és reflektív oktatási módszerek és technikáknak egyre nagyobb jelentősége van a sikeres tanulástámogatásban! 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444579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E7073-7E3D-E44B-B24D-A55B5A191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952" y="608827"/>
            <a:ext cx="8478982" cy="1101887"/>
          </a:xfrm>
        </p:spPr>
        <p:txBody>
          <a:bodyPr>
            <a:normAutofit/>
          </a:bodyPr>
          <a:lstStyle/>
          <a:p>
            <a:pPr algn="ctr"/>
            <a:r>
              <a:rPr lang="hu-HU" sz="3600" b="1" dirty="0">
                <a:latin typeface="Calibri" panose="020F0502020204030204" pitchFamily="34" charset="0"/>
                <a:cs typeface="Calibri" panose="020F0502020204030204" pitchFamily="34" charset="0"/>
              </a:rPr>
              <a:t>Terminológia</a:t>
            </a:r>
            <a:endParaRPr lang="en-HU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E9891FFE-E159-FA32-A649-9BEE91925D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10714"/>
            <a:ext cx="10836564" cy="5068777"/>
          </a:xfrm>
        </p:spPr>
        <p:txBody>
          <a:bodyPr>
            <a:normAutofit lnSpcReduction="10000"/>
          </a:bodyPr>
          <a:lstStyle/>
          <a:p>
            <a:r>
              <a:rPr lang="hu-HU" b="1" dirty="0"/>
              <a:t>Innovatív: </a:t>
            </a:r>
            <a:r>
              <a:rPr lang="hu-HU" dirty="0"/>
              <a:t>alulról jövő, önkéntes, a gyakorlatban realizálódó, </a:t>
            </a:r>
            <a:r>
              <a:rPr lang="hu-HU" dirty="0" err="1"/>
              <a:t>mikroközegben</a:t>
            </a:r>
            <a:r>
              <a:rPr lang="hu-HU" dirty="0"/>
              <a:t> ható (jellemzői: relatív előny, kompatibilitás: értékekkel, nézetekkel azonosság, innovációs igény és fogékonyság, a rendszerátalakítás mértéke)</a:t>
            </a:r>
          </a:p>
          <a:p>
            <a:endParaRPr lang="hu-HU" dirty="0"/>
          </a:p>
          <a:p>
            <a:r>
              <a:rPr lang="hu-HU" b="1" dirty="0"/>
              <a:t>Kooperatív:</a:t>
            </a:r>
            <a:r>
              <a:rPr lang="hu-HU" dirty="0"/>
              <a:t> interakciókra épülő, team-munka, 4 alapelv: párhuzamos interakciók, építő egymásrautaltság, egyéni felelősség és egyenlő arányú részvétel </a:t>
            </a:r>
          </a:p>
          <a:p>
            <a:endParaRPr lang="hu-HU" dirty="0"/>
          </a:p>
          <a:p>
            <a:r>
              <a:rPr lang="hu-HU" b="1" dirty="0"/>
              <a:t>Reflektív: </a:t>
            </a:r>
            <a:r>
              <a:rPr lang="hu-HU" dirty="0"/>
              <a:t>elemző, értékelő, fejlődésfókuszú gondolkodás támogatását, fejlesztését célozza meg, kreativitást támogatja, adekvát és releváns válaszkészség </a:t>
            </a:r>
            <a:r>
              <a:rPr lang="hu-HU" dirty="0" err="1"/>
              <a:t>reflection</a:t>
            </a:r>
            <a:r>
              <a:rPr lang="hu-HU" dirty="0"/>
              <a:t> in/</a:t>
            </a:r>
            <a:r>
              <a:rPr lang="hu-HU" dirty="0" err="1"/>
              <a:t>on</a:t>
            </a:r>
            <a:r>
              <a:rPr lang="hu-HU" dirty="0"/>
              <a:t> </a:t>
            </a:r>
            <a:r>
              <a:rPr lang="hu-HU" dirty="0" err="1"/>
              <a:t>action</a:t>
            </a:r>
            <a:r>
              <a:rPr lang="hu-HU" dirty="0"/>
              <a:t> (alapelve: nem tudunk mindenkit, mindenre felkészíteni!) Önreflexió, </a:t>
            </a:r>
            <a:r>
              <a:rPr lang="hu-HU" dirty="0" err="1"/>
              <a:t>reflektivitás</a:t>
            </a:r>
            <a:endParaRPr lang="hu-HU" dirty="0"/>
          </a:p>
          <a:p>
            <a:pPr marL="0" indent="0">
              <a:buNone/>
            </a:pPr>
            <a:endParaRPr lang="hu-HU" dirty="0"/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F64D31C-A8D7-24E6-22D6-AA68D2C205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3843" y="323174"/>
            <a:ext cx="2230005" cy="11653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400308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E7073-7E3D-E44B-B24D-A55B5A191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2934" y="719663"/>
            <a:ext cx="8478982" cy="1101887"/>
          </a:xfrm>
        </p:spPr>
        <p:txBody>
          <a:bodyPr>
            <a:normAutofit/>
          </a:bodyPr>
          <a:lstStyle/>
          <a:p>
            <a:pPr algn="ctr"/>
            <a:r>
              <a:rPr lang="hu-HU" sz="3600" b="1" dirty="0">
                <a:latin typeface="Calibri" panose="020F0502020204030204" pitchFamily="34" charset="0"/>
                <a:cs typeface="Calibri" panose="020F0502020204030204" pitchFamily="34" charset="0"/>
              </a:rPr>
              <a:t>Módszerek, ötletek, példák</a:t>
            </a:r>
            <a:endParaRPr lang="en-HU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E9891FFE-E159-FA32-A649-9BEE91925D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1550"/>
            <a:ext cx="10734964" cy="485457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hu-HU" b="1" dirty="0"/>
              <a:t>Kagan, S.- Kagan, M. (2009): Kooperatív tanulás (több száz ötlet, módszer)</a:t>
            </a:r>
          </a:p>
          <a:p>
            <a:pPr marL="0" indent="0">
              <a:buNone/>
            </a:pPr>
            <a:endParaRPr lang="hu-HU" b="1" dirty="0"/>
          </a:p>
          <a:p>
            <a:pPr marL="0" indent="0">
              <a:buNone/>
            </a:pPr>
            <a:r>
              <a:rPr lang="hu-HU" b="1" dirty="0"/>
              <a:t>I. A CSOPORTALAKÍTÁS MÓDSZEREI: </a:t>
            </a:r>
            <a:r>
              <a:rPr lang="hu-HU" dirty="0"/>
              <a:t>véletlenül, önkéntesen, </a:t>
            </a:r>
            <a:r>
              <a:rPr lang="hu-HU" dirty="0" err="1"/>
              <a:t>jigsaw</a:t>
            </a:r>
            <a:r>
              <a:rPr lang="hu-HU" dirty="0"/>
              <a:t> puzzle, kettős kör, útlevél, teljesítmény alapján, szociometria alapján, színekkel, stb.</a:t>
            </a:r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r>
              <a:rPr lang="hu-HU" b="1" dirty="0"/>
              <a:t>II. A GONDOLKODÁSFEJLESZTÉS MÓDSZEREI: </a:t>
            </a:r>
          </a:p>
          <a:p>
            <a:pPr marL="0" indent="0">
              <a:buNone/>
            </a:pPr>
            <a:r>
              <a:rPr lang="hu-HU" dirty="0"/>
              <a:t>Alkotó, reflektív gondolkodás, Páros megbeszélés, csoportmegbeszélés, Gondolkozz! Beszéld meg! Oszd meg!, Csoportkonzultáció, Négyes ötletbörze, Beszéld meg párban! Vesd össze! Fogalomalkotás, szabály alkalmazása Kétoszlopos következtetés, Szabad válogatás, Keresd meg a helyed! Egyedi és közös; Csoport-szóháló; Térképek és folyamatábrák Kérdésalkotás és válaszadás, Feladatlap készítése, Négykártyás gondolkodó stb.</a:t>
            </a:r>
            <a:endParaRPr lang="hu-HU" b="1" dirty="0"/>
          </a:p>
        </p:txBody>
      </p:sp>
    </p:spTree>
    <p:extLst>
      <p:ext uri="{BB962C8B-B14F-4D97-AF65-F5344CB8AC3E}">
        <p14:creationId xmlns:p14="http://schemas.microsoft.com/office/powerpoint/2010/main" val="26367293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E7073-7E3D-E44B-B24D-A55B5A191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2934" y="442572"/>
            <a:ext cx="8478982" cy="1101887"/>
          </a:xfrm>
        </p:spPr>
        <p:txBody>
          <a:bodyPr>
            <a:normAutofit/>
          </a:bodyPr>
          <a:lstStyle/>
          <a:p>
            <a:pPr algn="ctr"/>
            <a:endParaRPr lang="en-HU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E9891FFE-E159-FA32-A649-9BEE91925D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9804"/>
            <a:ext cx="10734964" cy="50364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b="1" dirty="0"/>
              <a:t>III. AZ INFORMÁCIÓ-MEGOSZTÁS MÓDSZEREI: </a:t>
            </a:r>
            <a:r>
              <a:rPr lang="hu-HU" dirty="0"/>
              <a:t>Szóforgó, Csoportinterjú, Háromlépcsős hatlépcsős, négylépcsős interjú, Egyidejű információ-megosztás, Megosztás és összehasonlítás, Csoportjegyzetek, Osztálymappa, Kóborlás a teremben, Képtárlátogatás, Három megy, egy marad, Egy megy, három marad, Felfedező riporterek, Beszámoló forgóban stb.</a:t>
            </a:r>
          </a:p>
          <a:p>
            <a:pPr marL="0" indent="0">
              <a:buNone/>
            </a:pPr>
            <a:endParaRPr lang="hu-HU" b="1" dirty="0"/>
          </a:p>
          <a:p>
            <a:pPr marL="0" indent="0">
              <a:buNone/>
            </a:pPr>
            <a:r>
              <a:rPr lang="hu-HU" b="1" dirty="0"/>
              <a:t>IV. A KOMMUNIKÁCIÓ FEJLESZTÉSÉNEK MÓDSZEREI: </a:t>
            </a:r>
            <a:r>
              <a:rPr lang="hu-HU" dirty="0"/>
              <a:t>Beszélő korongok, Indián beszélgetés, Válasz korongok, Döntéshozók, Szavazás, Támogató érvelés, Véleményvonalak, Csoport véleményvonalak; Páros munka, Csoportmunka; Összehasonlítás emlékezetből stb.</a:t>
            </a:r>
            <a:endParaRPr lang="hu-HU" b="1" dirty="0"/>
          </a:p>
        </p:txBody>
      </p:sp>
    </p:spTree>
    <p:extLst>
      <p:ext uri="{BB962C8B-B14F-4D97-AF65-F5344CB8AC3E}">
        <p14:creationId xmlns:p14="http://schemas.microsoft.com/office/powerpoint/2010/main" val="22545691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E7073-7E3D-E44B-B24D-A55B5A191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2934" y="719663"/>
            <a:ext cx="8478982" cy="1101887"/>
          </a:xfrm>
        </p:spPr>
        <p:txBody>
          <a:bodyPr>
            <a:normAutofit/>
          </a:bodyPr>
          <a:lstStyle/>
          <a:p>
            <a:pPr algn="ctr"/>
            <a:r>
              <a:rPr lang="hu-HU" sz="3600" b="1" dirty="0">
                <a:latin typeface="Calibri" panose="020F0502020204030204" pitchFamily="34" charset="0"/>
                <a:cs typeface="Calibri" panose="020F0502020204030204" pitchFamily="34" charset="0"/>
              </a:rPr>
              <a:t>A projektmódszer</a:t>
            </a:r>
            <a:endParaRPr lang="en-HU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E9891FFE-E159-FA32-A649-9BEE91925D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1550"/>
            <a:ext cx="10734964" cy="485457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hu-HU" sz="3400" b="1" dirty="0"/>
              <a:t>Kari példa: Örökzöld projekthét - a tervezéstől a szervezésen át a megvalósításig</a:t>
            </a:r>
          </a:p>
          <a:p>
            <a:pPr marL="0" indent="0">
              <a:buNone/>
            </a:pPr>
            <a:endParaRPr lang="hu-HU" b="1" dirty="0"/>
          </a:p>
          <a:p>
            <a:pPr marL="0" indent="0">
              <a:buNone/>
            </a:pPr>
            <a:endParaRPr lang="hu-HU" b="1" dirty="0"/>
          </a:p>
          <a:p>
            <a:pPr marL="0" indent="0">
              <a:buNone/>
            </a:pPr>
            <a:endParaRPr lang="hu-HU" b="1" dirty="0"/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560DE129-A65B-681E-2706-3E474E9A27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2934" y="3285370"/>
            <a:ext cx="4412139" cy="30807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87AF8FE1-C1AA-7034-51D3-3CBB0941C8C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9201"/>
          <a:stretch/>
        </p:blipFill>
        <p:spPr>
          <a:xfrm>
            <a:off x="6096001" y="3410129"/>
            <a:ext cx="4627418" cy="28513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5215538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E7073-7E3D-E44B-B24D-A55B5A191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9261" y="1024463"/>
            <a:ext cx="9779866" cy="1007537"/>
          </a:xfrm>
        </p:spPr>
        <p:txBody>
          <a:bodyPr>
            <a:normAutofit fontScale="90000"/>
          </a:bodyPr>
          <a:lstStyle/>
          <a:p>
            <a:pPr algn="ctr"/>
            <a:r>
              <a:rPr lang="hu-HU" sz="3600" b="1" dirty="0">
                <a:latin typeface="Calibri" panose="020F0502020204030204" pitchFamily="34" charset="0"/>
                <a:cs typeface="Calibri" panose="020F0502020204030204" pitchFamily="34" charset="0"/>
              </a:rPr>
              <a:t>Reflektív technikák – a reflektív gondolkodás fejlesztése (</a:t>
            </a:r>
            <a:r>
              <a:rPr lang="hu-HU" sz="3600" b="1" dirty="0" err="1">
                <a:latin typeface="Calibri" panose="020F0502020204030204" pitchFamily="34" charset="0"/>
                <a:cs typeface="Calibri" panose="020F0502020204030204" pitchFamily="34" charset="0"/>
              </a:rPr>
              <a:t>Szivák</a:t>
            </a:r>
            <a:r>
              <a:rPr lang="hu-HU" sz="3600" b="1" dirty="0">
                <a:latin typeface="Calibri" panose="020F0502020204030204" pitchFamily="34" charset="0"/>
                <a:cs typeface="Calibri" panose="020F0502020204030204" pitchFamily="34" charset="0"/>
              </a:rPr>
              <a:t>, 2004)</a:t>
            </a:r>
            <a:endParaRPr lang="en-HU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E9891FFE-E159-FA32-A649-9BEE91925D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35200"/>
            <a:ext cx="10734964" cy="428105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hu-HU" sz="3400" b="1" dirty="0"/>
              <a:t>Esetelemzés </a:t>
            </a:r>
            <a:r>
              <a:rPr lang="hu-HU" sz="3400" b="1" i="1" dirty="0"/>
              <a:t>(okok, következmények, megoldási alternatívák, döntési folyamatok)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hu-HU" sz="3400" b="1" dirty="0"/>
              <a:t>Reflektív modellálás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hu-HU" sz="3400" b="1" dirty="0"/>
              <a:t>Kísérletezés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hu-HU" sz="3400" b="1" dirty="0"/>
              <a:t>Kritikus barát – mentor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hu-HU" sz="3400" b="1" dirty="0"/>
              <a:t>Támogatott felidézés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hu-HU" sz="3400" b="1" dirty="0"/>
              <a:t>Hangosan gondolkodás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hu-HU" sz="3400" b="1" dirty="0"/>
              <a:t>Vita </a:t>
            </a:r>
            <a:endParaRPr lang="hu-HU" sz="3400" dirty="0"/>
          </a:p>
          <a:p>
            <a:pPr marL="0" indent="0">
              <a:buNone/>
            </a:pPr>
            <a:endParaRPr lang="hu-HU" b="1" dirty="0"/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65418AA2-6AD1-573E-AC5D-919DBB87C2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0409" y="3270828"/>
            <a:ext cx="2423391" cy="24314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981645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E7073-7E3D-E44B-B24D-A55B5A191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5605" y="1197968"/>
            <a:ext cx="10515600" cy="713960"/>
          </a:xfrm>
        </p:spPr>
        <p:txBody>
          <a:bodyPr>
            <a:normAutofit/>
          </a:bodyPr>
          <a:lstStyle/>
          <a:p>
            <a:r>
              <a:rPr lang="hu-HU" sz="3600" b="1" dirty="0">
                <a:latin typeface="Calibri" panose="020F0502020204030204" pitchFamily="34" charset="0"/>
                <a:cs typeface="Calibri" panose="020F0502020204030204" pitchFamily="34" charset="0"/>
              </a:rPr>
              <a:t>„Látlelet” – azaz kik ülnek az egyetemi padokban?</a:t>
            </a:r>
            <a:endParaRPr lang="en-HU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artalom helye 4">
            <a:extLst>
              <a:ext uri="{FF2B5EF4-FFF2-40B4-BE49-F238E27FC236}">
                <a16:creationId xmlns:a16="http://schemas.microsoft.com/office/drawing/2014/main" id="{BBBB9124-D6A6-173A-DF50-72E89F7A4B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7364" y="2121189"/>
            <a:ext cx="10515600" cy="4510520"/>
          </a:xfrm>
        </p:spPr>
        <p:txBody>
          <a:bodyPr>
            <a:normAutofit/>
          </a:bodyPr>
          <a:lstStyle/>
          <a:p>
            <a:r>
              <a:rPr lang="hu-HU" b="1" dirty="0"/>
              <a:t>12 év köznevelés „végtermékei”</a:t>
            </a:r>
          </a:p>
          <a:p>
            <a:r>
              <a:rPr lang="hu-HU" b="1" dirty="0"/>
              <a:t>Homo </a:t>
            </a:r>
            <a:r>
              <a:rPr lang="hu-HU" b="1" dirty="0" err="1"/>
              <a:t>sitting</a:t>
            </a:r>
            <a:r>
              <a:rPr lang="hu-HU" b="1" dirty="0"/>
              <a:t> - Hallgatásra és passzivitásra szocializált fiatalok</a:t>
            </a:r>
          </a:p>
          <a:p>
            <a:r>
              <a:rPr lang="hu-HU" b="1" dirty="0"/>
              <a:t>„Kitűnőségre ítéltek” - az érdemjegyek bűvkörében</a:t>
            </a:r>
          </a:p>
          <a:p>
            <a:r>
              <a:rPr lang="hu-HU" b="1" dirty="0"/>
              <a:t>Autonóm személyiségek a „Mamahotelből”</a:t>
            </a:r>
          </a:p>
          <a:p>
            <a:r>
              <a:rPr lang="hu-HU" b="1" dirty="0"/>
              <a:t>Önálló gondolatok? Kérdések? Kreativitás? Érdeklődés?</a:t>
            </a:r>
          </a:p>
          <a:p>
            <a:r>
              <a:rPr lang="hu-HU" b="1" dirty="0"/>
              <a:t>Tudatos pályaválasztás? – döntéseink felelőssége</a:t>
            </a:r>
          </a:p>
          <a:p>
            <a:r>
              <a:rPr lang="hu-HU" b="1" dirty="0"/>
              <a:t>Ifjúkori normatív krízisek, önállósodás, párkapcsolati kihívások</a:t>
            </a:r>
          </a:p>
          <a:p>
            <a:r>
              <a:rPr lang="hu-HU" b="1" dirty="0"/>
              <a:t>Normatív értékelés –&gt; Önértékelési problémák? </a:t>
            </a:r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id="{C7D4C1D9-DAA3-06D3-63AD-D65094265C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4366" y="2940984"/>
            <a:ext cx="2253672" cy="2342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456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E7073-7E3D-E44B-B24D-A55B5A191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916" y="895153"/>
            <a:ext cx="8478982" cy="1101887"/>
          </a:xfrm>
        </p:spPr>
        <p:txBody>
          <a:bodyPr>
            <a:normAutofit/>
          </a:bodyPr>
          <a:lstStyle/>
          <a:p>
            <a:pPr algn="ctr"/>
            <a:r>
              <a:rPr lang="hu-HU" sz="3600" b="1" dirty="0">
                <a:latin typeface="Calibri" panose="020F0502020204030204" pitchFamily="34" charset="0"/>
                <a:cs typeface="Calibri" panose="020F0502020204030204" pitchFamily="34" charset="0"/>
              </a:rPr>
              <a:t>Dramatikus pódiumvita / Vita</a:t>
            </a:r>
            <a:endParaRPr lang="en-HU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E9891FFE-E159-FA32-A649-9BEE91925D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26350"/>
            <a:ext cx="10734964" cy="4281054"/>
          </a:xfrm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</a:pPr>
            <a:r>
              <a:rPr lang="hu-HU" sz="3200" b="1" dirty="0"/>
              <a:t>Cél: a gondolkodás és a kommunikációs készségek fejlesztése. </a:t>
            </a:r>
          </a:p>
          <a:p>
            <a:pPr>
              <a:spcBef>
                <a:spcPts val="0"/>
              </a:spcBef>
            </a:pPr>
            <a:r>
              <a:rPr lang="hu-HU" sz="3200" b="1" dirty="0"/>
              <a:t>Az oktató moderátor szerepe fontos</a:t>
            </a:r>
          </a:p>
          <a:p>
            <a:pPr>
              <a:spcBef>
                <a:spcPts val="0"/>
              </a:spcBef>
            </a:pPr>
            <a:r>
              <a:rPr lang="hu-HU" sz="3200" b="1" dirty="0"/>
              <a:t>A válaszok nem a helyes–helytelen mentén rendeződnek (vélemények, érvek, alternatív álláspontok) </a:t>
            </a:r>
          </a:p>
          <a:p>
            <a:pPr>
              <a:spcBef>
                <a:spcPts val="0"/>
              </a:spcBef>
            </a:pPr>
            <a:r>
              <a:rPr lang="hu-HU" sz="3200" b="1" dirty="0"/>
              <a:t>Felszínre kerülhetnek olyan nézetek, melyekre mások, más nézőpontból reagálnak majd. </a:t>
            </a:r>
          </a:p>
          <a:p>
            <a:pPr>
              <a:spcBef>
                <a:spcPts val="0"/>
              </a:spcBef>
            </a:pPr>
            <a:r>
              <a:rPr lang="hu-HU" sz="3200" b="1" dirty="0"/>
              <a:t>A résztvevők véleményének megismerésével, megfontolásával saját meggyőződéseink, véleményünk kerül reflektív helyzetbe.</a:t>
            </a:r>
          </a:p>
          <a:p>
            <a:endParaRPr lang="hu-HU" b="1" dirty="0"/>
          </a:p>
          <a:p>
            <a:pPr marL="0" indent="0">
              <a:buNone/>
            </a:pPr>
            <a:endParaRPr lang="hu-HU" b="1" dirty="0"/>
          </a:p>
        </p:txBody>
      </p:sp>
    </p:spTree>
    <p:extLst>
      <p:ext uri="{BB962C8B-B14F-4D97-AF65-F5344CB8AC3E}">
        <p14:creationId xmlns:p14="http://schemas.microsoft.com/office/powerpoint/2010/main" val="1984423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E7073-7E3D-E44B-B24D-A55B5A191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9261" y="1024463"/>
            <a:ext cx="8478982" cy="1101887"/>
          </a:xfrm>
        </p:spPr>
        <p:txBody>
          <a:bodyPr>
            <a:normAutofit/>
          </a:bodyPr>
          <a:lstStyle/>
          <a:p>
            <a:pPr algn="ctr"/>
            <a:r>
              <a:rPr lang="hu-HU" sz="3600" b="1" dirty="0">
                <a:latin typeface="Calibri" panose="020F0502020204030204" pitchFamily="34" charset="0"/>
                <a:cs typeface="Calibri" panose="020F0502020204030204" pitchFamily="34" charset="0"/>
              </a:rPr>
              <a:t>Reflektív technikák – a reflektív gondolkodás fejlesztése</a:t>
            </a:r>
            <a:endParaRPr lang="en-HU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E9891FFE-E159-FA32-A649-9BEE91925D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38400"/>
            <a:ext cx="10734964" cy="3990109"/>
          </a:xfrm>
        </p:spPr>
        <p:txBody>
          <a:bodyPr>
            <a:normAutofit/>
          </a:bodyPr>
          <a:lstStyle/>
          <a:p>
            <a:r>
              <a:rPr lang="hu-HU" b="1" dirty="0"/>
              <a:t>Portfólió</a:t>
            </a:r>
          </a:p>
          <a:p>
            <a:r>
              <a:rPr lang="hu-HU" b="1" dirty="0"/>
              <a:t>Reflektív szövegelemzés</a:t>
            </a:r>
          </a:p>
          <a:p>
            <a:r>
              <a:rPr lang="hu-HU" b="1" dirty="0"/>
              <a:t>Fogalomtérkép, mind map</a:t>
            </a:r>
          </a:p>
          <a:p>
            <a:r>
              <a:rPr lang="hu-HU" b="1" dirty="0"/>
              <a:t>Írásos önértékelés</a:t>
            </a:r>
          </a:p>
          <a:p>
            <a:r>
              <a:rPr lang="hu-HU" b="1" dirty="0"/>
              <a:t>Személyes fejlődési terv</a:t>
            </a:r>
          </a:p>
          <a:p>
            <a:r>
              <a:rPr lang="hu-HU" b="1" dirty="0"/>
              <a:t>Metaforatechnikák</a:t>
            </a:r>
          </a:p>
          <a:p>
            <a:r>
              <a:rPr lang="hu-HU" b="1" dirty="0"/>
              <a:t>Esettanulmányok</a:t>
            </a:r>
          </a:p>
        </p:txBody>
      </p:sp>
    </p:spTree>
    <p:extLst>
      <p:ext uri="{BB962C8B-B14F-4D97-AF65-F5344CB8AC3E}">
        <p14:creationId xmlns:p14="http://schemas.microsoft.com/office/powerpoint/2010/main" val="24483975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E7073-7E3D-E44B-B24D-A55B5A191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9261" y="1024463"/>
            <a:ext cx="8478982" cy="1101887"/>
          </a:xfrm>
        </p:spPr>
        <p:txBody>
          <a:bodyPr>
            <a:normAutofit/>
          </a:bodyPr>
          <a:lstStyle/>
          <a:p>
            <a:pPr algn="ctr"/>
            <a:r>
              <a:rPr lang="hu-HU" sz="3600" b="1" dirty="0">
                <a:latin typeface="Calibri" panose="020F0502020204030204" pitchFamily="34" charset="0"/>
                <a:cs typeface="Calibri" panose="020F0502020204030204" pitchFamily="34" charset="0"/>
              </a:rPr>
              <a:t>A portfólió</a:t>
            </a:r>
            <a:endParaRPr lang="en-HU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E9891FFE-E159-FA32-A649-9BEE91925D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26350"/>
            <a:ext cx="10734964" cy="3990109"/>
          </a:xfrm>
        </p:spPr>
        <p:txBody>
          <a:bodyPr>
            <a:normAutofit fontScale="92500" lnSpcReduction="10000"/>
          </a:bodyPr>
          <a:lstStyle/>
          <a:p>
            <a:r>
              <a:rPr lang="hu-HU" b="1" dirty="0"/>
              <a:t>A tanuló munkáiból összeállított célirányos gyűjtemény</a:t>
            </a:r>
          </a:p>
          <a:p>
            <a:r>
              <a:rPr lang="hu-HU" b="1" dirty="0"/>
              <a:t>Bemutatja készítőjének erőfeszítéseit, fejlődését és eredményeit egy vagy több területen. </a:t>
            </a:r>
          </a:p>
          <a:p>
            <a:r>
              <a:rPr lang="hu-HU" b="1" dirty="0"/>
              <a:t>A gyűjteményeknek tartalmaznia kell a dokumentumok kiválogatására szolgáló szempont-rendszert, az értékelési szempontokat és a tanulók önreflexióit. (Falus–Kimmel 2003)</a:t>
            </a:r>
          </a:p>
          <a:p>
            <a:endParaRPr lang="hu-HU" b="1" dirty="0"/>
          </a:p>
          <a:p>
            <a:r>
              <a:rPr lang="hu-HU" b="1" dirty="0"/>
              <a:t>A hallgató munkáját, teljesítményét, eredményét és haladását igazoló és reflektáló személyes dokumentum</a:t>
            </a:r>
          </a:p>
          <a:p>
            <a:r>
              <a:rPr lang="hu-HU" b="1" dirty="0"/>
              <a:t>Fontos célja az aktivitás, elkötelezettség, felelősségvállalás megteremtése.</a:t>
            </a:r>
          </a:p>
          <a:p>
            <a:endParaRPr lang="hu-HU" b="1" dirty="0"/>
          </a:p>
        </p:txBody>
      </p:sp>
    </p:spTree>
    <p:extLst>
      <p:ext uri="{BB962C8B-B14F-4D97-AF65-F5344CB8AC3E}">
        <p14:creationId xmlns:p14="http://schemas.microsoft.com/office/powerpoint/2010/main" val="5962906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E7073-7E3D-E44B-B24D-A55B5A191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8570" y="661485"/>
            <a:ext cx="8478982" cy="1101887"/>
          </a:xfrm>
        </p:spPr>
        <p:txBody>
          <a:bodyPr>
            <a:normAutofit/>
          </a:bodyPr>
          <a:lstStyle/>
          <a:p>
            <a:pPr algn="ctr"/>
            <a:r>
              <a:rPr lang="hu-HU" sz="3600" b="1" dirty="0">
                <a:latin typeface="Calibri" panose="020F0502020204030204" pitchFamily="34" charset="0"/>
                <a:cs typeface="Calibri" panose="020F0502020204030204" pitchFamily="34" charset="0"/>
              </a:rPr>
              <a:t>Fogalomtérkép – Mind map</a:t>
            </a:r>
            <a:endParaRPr lang="en-HU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Tartalom helye 2">
            <a:extLst>
              <a:ext uri="{FF2B5EF4-FFF2-40B4-BE49-F238E27FC236}">
                <a16:creationId xmlns:a16="http://schemas.microsoft.com/office/drawing/2014/main" id="{132CA980-6D58-1CBD-4295-8086136156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77112" y="1736436"/>
            <a:ext cx="10837775" cy="4691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7512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E7073-7E3D-E44B-B24D-A55B5A191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9261" y="701191"/>
            <a:ext cx="8478982" cy="1101887"/>
          </a:xfrm>
        </p:spPr>
        <p:txBody>
          <a:bodyPr>
            <a:normAutofit/>
          </a:bodyPr>
          <a:lstStyle/>
          <a:p>
            <a:pPr algn="ctr"/>
            <a:r>
              <a:rPr lang="hu-HU" sz="3600" b="1" dirty="0">
                <a:latin typeface="Calibri" panose="020F0502020204030204" pitchFamily="34" charset="0"/>
                <a:cs typeface="Calibri" panose="020F0502020204030204" pitchFamily="34" charset="0"/>
              </a:rPr>
              <a:t>Metaforatechnika</a:t>
            </a:r>
            <a:endParaRPr lang="en-HU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E9891FFE-E159-FA32-A649-9BEE91925D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381"/>
            <a:ext cx="10734964" cy="4830491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ts val="0"/>
              </a:spcBef>
            </a:pPr>
            <a:r>
              <a:rPr lang="hu-HU" sz="3000" b="1" dirty="0"/>
              <a:t>Olyan, mint…: képi hasonlat</a:t>
            </a:r>
          </a:p>
          <a:p>
            <a:pPr>
              <a:spcBef>
                <a:spcPts val="0"/>
              </a:spcBef>
            </a:pPr>
            <a:r>
              <a:rPr lang="hu-HU" sz="3000" b="1" dirty="0"/>
              <a:t>Pl. „A nevelés olyan, mint: a kertészkedés. Mert…”</a:t>
            </a:r>
          </a:p>
          <a:p>
            <a:pPr>
              <a:spcBef>
                <a:spcPts val="0"/>
              </a:spcBef>
            </a:pPr>
            <a:endParaRPr lang="hu-HU" sz="3000" b="1" dirty="0"/>
          </a:p>
          <a:p>
            <a:pPr>
              <a:spcBef>
                <a:spcPts val="0"/>
              </a:spcBef>
            </a:pPr>
            <a:r>
              <a:rPr lang="hu-HU" sz="3000" b="1" dirty="0"/>
              <a:t>Metamorfózis: Fogalmak, érzések hasonlítása egy megadott kontextusban. </a:t>
            </a:r>
          </a:p>
          <a:p>
            <a:pPr>
              <a:spcBef>
                <a:spcPts val="0"/>
              </a:spcBef>
            </a:pPr>
            <a:r>
              <a:rPr lang="hu-HU" sz="3000" b="1" dirty="0"/>
              <a:t>Pl. Ha a tanulás állat lenne…Ha a tanulás szín lenne…Ha a tanulás növény lenne…stb.</a:t>
            </a:r>
          </a:p>
          <a:p>
            <a:pPr>
              <a:spcBef>
                <a:spcPts val="0"/>
              </a:spcBef>
            </a:pPr>
            <a:endParaRPr lang="hu-HU" sz="3000" b="1" dirty="0"/>
          </a:p>
          <a:p>
            <a:pPr>
              <a:spcBef>
                <a:spcPts val="0"/>
              </a:spcBef>
            </a:pPr>
            <a:r>
              <a:rPr lang="hu-HU" sz="3000" b="1" dirty="0"/>
              <a:t>Képalkotás: rajz, montázs, festmény… készítése egy megadott fogalomról. </a:t>
            </a:r>
          </a:p>
          <a:p>
            <a:pPr>
              <a:spcBef>
                <a:spcPts val="0"/>
              </a:spcBef>
            </a:pPr>
            <a:r>
              <a:rPr lang="hu-HU" sz="3000" b="1" dirty="0" err="1"/>
              <a:t>Pl</a:t>
            </a:r>
            <a:r>
              <a:rPr lang="hu-HU" sz="3000" b="1" dirty="0"/>
              <a:t>.:„Rajzold le azt a képet, amely először eszed be jut az iskoláról!”</a:t>
            </a:r>
          </a:p>
          <a:p>
            <a:pPr>
              <a:spcBef>
                <a:spcPts val="0"/>
              </a:spcBef>
            </a:pPr>
            <a:endParaRPr lang="hu-HU" sz="3000" b="1" dirty="0"/>
          </a:p>
          <a:p>
            <a:pPr>
              <a:spcBef>
                <a:spcPts val="0"/>
              </a:spcBef>
            </a:pPr>
            <a:r>
              <a:rPr lang="hu-HU" sz="3000" b="1" dirty="0"/>
              <a:t>Képválasztás: egy kép kiválasztása és azonosítása egy fogalommal, érzéssel. Pl.: „Melyik kép szimbolizálja leginkább a viszonyodat a ……..?”</a:t>
            </a:r>
          </a:p>
          <a:p>
            <a:endParaRPr lang="hu-HU" b="1" dirty="0"/>
          </a:p>
        </p:txBody>
      </p:sp>
    </p:spTree>
    <p:extLst>
      <p:ext uri="{BB962C8B-B14F-4D97-AF65-F5344CB8AC3E}">
        <p14:creationId xmlns:p14="http://schemas.microsoft.com/office/powerpoint/2010/main" val="5771010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E7073-7E3D-E44B-B24D-A55B5A191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6369" y="1315881"/>
            <a:ext cx="10515600" cy="1214883"/>
          </a:xfrm>
        </p:spPr>
        <p:txBody>
          <a:bodyPr>
            <a:normAutofit/>
          </a:bodyPr>
          <a:lstStyle/>
          <a:p>
            <a:br>
              <a:rPr lang="hu-HU" sz="36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HU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E48ECE3C-5498-BB53-4D89-9AE13ECD98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2284" y="1224551"/>
            <a:ext cx="10703769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hu-HU" sz="3600" b="1" dirty="0"/>
          </a:p>
          <a:p>
            <a:pPr marL="0" indent="0">
              <a:buNone/>
            </a:pPr>
            <a:endParaRPr lang="hu-HU" sz="3600" b="1" dirty="0"/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3D705AF9-8EDD-BDF0-2DC5-D51A9CF59E4A}"/>
              </a:ext>
            </a:extLst>
          </p:cNvPr>
          <p:cNvSpPr txBox="1"/>
          <p:nvPr/>
        </p:nvSpPr>
        <p:spPr>
          <a:xfrm>
            <a:off x="650031" y="1864611"/>
            <a:ext cx="6679221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4200" b="1" dirty="0"/>
              <a:t>Végül egy kis önreflexió…</a:t>
            </a:r>
          </a:p>
          <a:p>
            <a:endParaRPr lang="hu-HU" sz="4200" b="1" dirty="0"/>
          </a:p>
          <a:p>
            <a:r>
              <a:rPr lang="hu-HU" sz="4200" b="1" dirty="0"/>
              <a:t>Ne féljünk néha belenézni a görbe tükörbe és mosolyogni akkor, amikor….</a:t>
            </a:r>
          </a:p>
          <a:p>
            <a:endParaRPr lang="hu-HU" sz="5400" b="1" dirty="0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49E84C6D-1816-5B08-A8B9-D6CEE40E60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3337" y="937199"/>
            <a:ext cx="3947215" cy="55261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5805474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E7073-7E3D-E44B-B24D-A55B5A191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184" y="743931"/>
            <a:ext cx="10916815" cy="1325563"/>
          </a:xfrm>
        </p:spPr>
        <p:txBody>
          <a:bodyPr>
            <a:normAutofit fontScale="90000"/>
          </a:bodyPr>
          <a:lstStyle/>
          <a:p>
            <a:br>
              <a:rPr lang="hu-HU" sz="3600" b="1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</a:br>
            <a:br>
              <a:rPr lang="hu-HU" sz="3600" b="1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</a:br>
            <a:r>
              <a:rPr lang="hu-HU" sz="4700" b="1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….rájövünk, hogy azokat a ZH-</a:t>
            </a:r>
            <a:r>
              <a:rPr lang="hu-HU" sz="4700" b="1" dirty="0" err="1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kat</a:t>
            </a:r>
            <a:r>
              <a:rPr lang="hu-HU" sz="4700" b="1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hoztuk haza, amelyeket a tanszéken már kijavítottunk…</a:t>
            </a:r>
            <a:endParaRPr lang="en-HU" sz="47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A893DA-E919-7043-A1C2-4D42266912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7330" y="2318326"/>
            <a:ext cx="9900249" cy="4036292"/>
          </a:xfrm>
        </p:spPr>
        <p:txBody>
          <a:bodyPr>
            <a:normAutofit/>
          </a:bodyPr>
          <a:lstStyle/>
          <a:p>
            <a:endParaRPr lang="hu-HU" sz="3200" dirty="0"/>
          </a:p>
          <a:p>
            <a:endParaRPr lang="hu-HU" sz="3200" dirty="0"/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6EFC2259-8E58-9EB2-B637-5F7001669AE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3140"/>
          <a:stretch/>
        </p:blipFill>
        <p:spPr>
          <a:xfrm>
            <a:off x="3112653" y="2815990"/>
            <a:ext cx="4738256" cy="372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8026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E7073-7E3D-E44B-B24D-A55B5A191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4" y="126509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hu-HU" sz="4000" b="1" dirty="0">
                <a:latin typeface="Calibri" panose="020F0502020204030204" pitchFamily="34" charset="0"/>
                <a:cs typeface="Calibri" panose="020F0502020204030204" pitchFamily="34" charset="0"/>
              </a:rPr>
              <a:t>Amikor a TÉR-ben a feleségünk hajfestékének a színkódját próbáljuk beírni…</a:t>
            </a:r>
            <a:endParaRPr lang="en-HU" sz="4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A893DA-E919-7043-A1C2-4D42266912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7330" y="2318326"/>
            <a:ext cx="9900249" cy="4036292"/>
          </a:xfrm>
        </p:spPr>
        <p:txBody>
          <a:bodyPr>
            <a:normAutofit/>
          </a:bodyPr>
          <a:lstStyle/>
          <a:p>
            <a:endParaRPr lang="hu-HU" sz="3200" dirty="0"/>
          </a:p>
          <a:p>
            <a:endParaRPr lang="hu-HU" sz="3200" dirty="0"/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A077AF6C-5350-B89A-CAC6-7CEB80DBE3C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844"/>
          <a:stretch/>
        </p:blipFill>
        <p:spPr>
          <a:xfrm>
            <a:off x="2752436" y="2821709"/>
            <a:ext cx="6096000" cy="3763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5474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E7073-7E3D-E44B-B24D-A55B5A191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47" y="1925782"/>
            <a:ext cx="6197600" cy="2964872"/>
          </a:xfrm>
        </p:spPr>
        <p:txBody>
          <a:bodyPr>
            <a:normAutofit/>
          </a:bodyPr>
          <a:lstStyle/>
          <a:p>
            <a:r>
              <a:rPr lang="hu-HU" sz="4200" b="1" dirty="0">
                <a:latin typeface="Calibri" panose="020F0502020204030204" pitchFamily="34" charset="0"/>
                <a:cs typeface="Calibri" panose="020F0502020204030204" pitchFamily="34" charset="0"/>
              </a:rPr>
              <a:t>Amikor a kollégákkal elolvassuk a legfrissebb rektori / dékáni utasítást…</a:t>
            </a:r>
            <a:endParaRPr lang="en-HU" sz="4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A893DA-E919-7043-A1C2-4D42266912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7330" y="5264726"/>
            <a:ext cx="9900249" cy="1089891"/>
          </a:xfrm>
        </p:spPr>
        <p:txBody>
          <a:bodyPr>
            <a:normAutofit/>
          </a:bodyPr>
          <a:lstStyle/>
          <a:p>
            <a:endParaRPr lang="hu-HU" sz="3200" dirty="0"/>
          </a:p>
          <a:p>
            <a:pPr marL="0" indent="0">
              <a:buNone/>
            </a:pPr>
            <a:endParaRPr lang="hu-HU" sz="3200" dirty="0"/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FA5746EC-C2D3-EB26-9198-1B2EE1291AB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232"/>
          <a:stretch/>
        </p:blipFill>
        <p:spPr>
          <a:xfrm>
            <a:off x="6996411" y="1155047"/>
            <a:ext cx="4410791" cy="5453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2026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E7073-7E3D-E44B-B24D-A55B5A191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927" y="1309107"/>
            <a:ext cx="6726689" cy="4315837"/>
          </a:xfrm>
        </p:spPr>
        <p:txBody>
          <a:bodyPr>
            <a:normAutofit/>
          </a:bodyPr>
          <a:lstStyle/>
          <a:p>
            <a:r>
              <a:rPr lang="hu-HU" sz="4100" b="1" dirty="0">
                <a:latin typeface="Calibri" panose="020F0502020204030204" pitchFamily="34" charset="0"/>
                <a:cs typeface="Calibri" panose="020F0502020204030204" pitchFamily="34" charset="0"/>
              </a:rPr>
              <a:t>Amikor megkapjuk a fizetést és a családi kiadásokat tervezzük a varázsgömbünk segítségével…</a:t>
            </a:r>
            <a:endParaRPr lang="en-HU" sz="41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A893DA-E919-7043-A1C2-4D42266912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7330" y="4895272"/>
            <a:ext cx="9900249" cy="1459345"/>
          </a:xfrm>
        </p:spPr>
        <p:txBody>
          <a:bodyPr>
            <a:normAutofit/>
          </a:bodyPr>
          <a:lstStyle/>
          <a:p>
            <a:endParaRPr lang="hu-HU" sz="3200" dirty="0"/>
          </a:p>
          <a:p>
            <a:endParaRPr lang="hu-HU" sz="3200" dirty="0"/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083ED6A4-0FCB-D4A4-8616-E48AA504284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341"/>
          <a:stretch/>
        </p:blipFill>
        <p:spPr>
          <a:xfrm>
            <a:off x="7734018" y="1271081"/>
            <a:ext cx="3693555" cy="5210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6169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E7073-7E3D-E44B-B24D-A55B5A191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5076" y="1040949"/>
            <a:ext cx="8487085" cy="566177"/>
          </a:xfrm>
        </p:spPr>
        <p:txBody>
          <a:bodyPr>
            <a:noAutofit/>
          </a:bodyPr>
          <a:lstStyle/>
          <a:p>
            <a:r>
              <a:rPr lang="hu-HU" sz="3600" b="1" dirty="0">
                <a:latin typeface="Calibri" panose="020F0502020204030204" pitchFamily="34" charset="0"/>
                <a:cs typeface="Calibri" panose="020F0502020204030204" pitchFamily="34" charset="0"/>
              </a:rPr>
              <a:t>Honnan indulunk és mi változik közben?</a:t>
            </a:r>
            <a:endParaRPr lang="en-HU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Tartalom helye 3">
            <a:extLst>
              <a:ext uri="{FF2B5EF4-FFF2-40B4-BE49-F238E27FC236}">
                <a16:creationId xmlns:a16="http://schemas.microsoft.com/office/drawing/2014/main" id="{BA858BC6-F681-424D-A16A-08E951B230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16770" y="1738254"/>
            <a:ext cx="3896612" cy="48267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1D3B23D1-3BDA-1E99-2038-75843C415E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0400" y="2306382"/>
            <a:ext cx="7018946" cy="36905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1775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E7073-7E3D-E44B-B24D-A55B5A191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2907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hu-HU" sz="4200" b="1" dirty="0">
                <a:latin typeface="Calibri" panose="020F0502020204030204" pitchFamily="34" charset="0"/>
                <a:cs typeface="Calibri" panose="020F0502020204030204" pitchFamily="34" charset="0"/>
              </a:rPr>
              <a:t>Amikor egy hét munka után rájövünk, hogy tulajdonképpen nem is mentünk haza…</a:t>
            </a:r>
            <a:endParaRPr lang="en-HU" sz="4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A893DA-E919-7043-A1C2-4D42266912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7330" y="2318326"/>
            <a:ext cx="9900249" cy="4036292"/>
          </a:xfrm>
        </p:spPr>
        <p:txBody>
          <a:bodyPr>
            <a:normAutofit/>
          </a:bodyPr>
          <a:lstStyle/>
          <a:p>
            <a:endParaRPr lang="hu-HU" sz="3200" dirty="0"/>
          </a:p>
          <a:p>
            <a:endParaRPr lang="hu-HU" sz="3200" dirty="0"/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2C5DCDEA-763A-39B3-87C7-752A5E3DFDB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531"/>
          <a:stretch/>
        </p:blipFill>
        <p:spPr>
          <a:xfrm>
            <a:off x="3149600" y="2689252"/>
            <a:ext cx="5116605" cy="4041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62490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:a16="http://schemas.microsoft.com/office/drawing/2014/main" id="{C33C87FA-E1F3-9DCB-CBAE-9940AA4BAEE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662" b="2124"/>
          <a:stretch/>
        </p:blipFill>
        <p:spPr>
          <a:xfrm>
            <a:off x="3168073" y="2710802"/>
            <a:ext cx="4886037" cy="370154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7BE7073-7E3D-E44B-B24D-A55B5A191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818" y="1305609"/>
            <a:ext cx="11150600" cy="1325563"/>
          </a:xfrm>
        </p:spPr>
        <p:txBody>
          <a:bodyPr>
            <a:normAutofit/>
          </a:bodyPr>
          <a:lstStyle/>
          <a:p>
            <a:pPr algn="ctr"/>
            <a:r>
              <a:rPr lang="hu-HU" sz="4200" b="1" dirty="0">
                <a:latin typeface="Calibri" panose="020F0502020204030204" pitchFamily="34" charset="0"/>
                <a:cs typeface="Calibri" panose="020F0502020204030204" pitchFamily="34" charset="0"/>
              </a:rPr>
              <a:t>Amikor már egy fél órája nem indul el a </a:t>
            </a:r>
            <a:r>
              <a:rPr lang="hu-HU" sz="4200" b="1" dirty="0" err="1">
                <a:latin typeface="Calibri" panose="020F0502020204030204" pitchFamily="34" charset="0"/>
                <a:cs typeface="Calibri" panose="020F0502020204030204" pitchFamily="34" charset="0"/>
              </a:rPr>
              <a:t>Neptun</a:t>
            </a:r>
            <a:r>
              <a:rPr lang="hu-HU" sz="4200" b="1" dirty="0">
                <a:latin typeface="Calibri" panose="020F0502020204030204" pitchFamily="34" charset="0"/>
                <a:cs typeface="Calibri" panose="020F0502020204030204" pitchFamily="34" charset="0"/>
              </a:rPr>
              <a:t>…</a:t>
            </a:r>
            <a:endParaRPr lang="en-HU" sz="4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A893DA-E919-7043-A1C2-4D42266912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7330" y="2318326"/>
            <a:ext cx="9900249" cy="4036292"/>
          </a:xfrm>
        </p:spPr>
        <p:txBody>
          <a:bodyPr>
            <a:normAutofit/>
          </a:bodyPr>
          <a:lstStyle/>
          <a:p>
            <a:endParaRPr lang="hu-HU" sz="3200" dirty="0"/>
          </a:p>
          <a:p>
            <a:endParaRPr lang="hu-HU" sz="3200" dirty="0"/>
          </a:p>
        </p:txBody>
      </p:sp>
    </p:spTree>
    <p:extLst>
      <p:ext uri="{BB962C8B-B14F-4D97-AF65-F5344CB8AC3E}">
        <p14:creationId xmlns:p14="http://schemas.microsoft.com/office/powerpoint/2010/main" val="139167845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E7073-7E3D-E44B-B24D-A55B5A191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26867"/>
            <a:ext cx="10515600" cy="648929"/>
          </a:xfrm>
        </p:spPr>
        <p:txBody>
          <a:bodyPr>
            <a:noAutofit/>
          </a:bodyPr>
          <a:lstStyle/>
          <a:p>
            <a:pPr algn="ctr"/>
            <a:r>
              <a:rPr lang="hu-HU" sz="4200" b="1" dirty="0">
                <a:latin typeface="Calibri" panose="020F0502020204030204" pitchFamily="34" charset="0"/>
                <a:cs typeface="Calibri" panose="020F0502020204030204" pitchFamily="34" charset="0"/>
              </a:rPr>
              <a:t>Amikor a felettesünktől meghalljuk, hogy mikor lesz idén a projekthét…</a:t>
            </a:r>
            <a:endParaRPr lang="en-HU" sz="4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A893DA-E919-7043-A1C2-4D42266912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7330" y="2318326"/>
            <a:ext cx="9900249" cy="4036292"/>
          </a:xfrm>
        </p:spPr>
        <p:txBody>
          <a:bodyPr>
            <a:normAutofit/>
          </a:bodyPr>
          <a:lstStyle/>
          <a:p>
            <a:endParaRPr lang="hu-HU" sz="3200" dirty="0"/>
          </a:p>
          <a:p>
            <a:endParaRPr lang="hu-HU" sz="3200" dirty="0"/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FAC1FABB-0625-C6C5-DC26-58AE91B804E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459"/>
          <a:stretch/>
        </p:blipFill>
        <p:spPr>
          <a:xfrm>
            <a:off x="2838217" y="2581562"/>
            <a:ext cx="5392616" cy="403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91163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E7073-7E3D-E44B-B24D-A55B5A191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06161"/>
            <a:ext cx="10515600" cy="648929"/>
          </a:xfrm>
        </p:spPr>
        <p:txBody>
          <a:bodyPr>
            <a:noAutofit/>
          </a:bodyPr>
          <a:lstStyle/>
          <a:p>
            <a:pPr algn="ctr"/>
            <a:r>
              <a:rPr lang="hu-HU" sz="4200" b="1" dirty="0">
                <a:latin typeface="Calibri" panose="020F0502020204030204" pitchFamily="34" charset="0"/>
                <a:cs typeface="Calibri" panose="020F0502020204030204" pitchFamily="34" charset="0"/>
              </a:rPr>
              <a:t>Amikor Rektor Úr azt mondja, hogy mind egy hajóban evezünk…</a:t>
            </a:r>
            <a:endParaRPr lang="en-HU" sz="4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A893DA-E919-7043-A1C2-4D42266912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7330" y="2318326"/>
            <a:ext cx="9900249" cy="4036292"/>
          </a:xfrm>
        </p:spPr>
        <p:txBody>
          <a:bodyPr>
            <a:normAutofit/>
          </a:bodyPr>
          <a:lstStyle/>
          <a:p>
            <a:endParaRPr lang="hu-HU" sz="3200" dirty="0"/>
          </a:p>
          <a:p>
            <a:endParaRPr lang="hu-HU" sz="3200" dirty="0"/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CF61EDCF-B375-0F31-5332-317FB7A3161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6471"/>
          <a:stretch/>
        </p:blipFill>
        <p:spPr>
          <a:xfrm>
            <a:off x="1690252" y="2737140"/>
            <a:ext cx="7642022" cy="3880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52691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E7073-7E3D-E44B-B24D-A55B5A191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979" y="2692642"/>
            <a:ext cx="10515600" cy="1189257"/>
          </a:xfrm>
        </p:spPr>
        <p:txBody>
          <a:bodyPr>
            <a:noAutofit/>
          </a:bodyPr>
          <a:lstStyle/>
          <a:p>
            <a:pPr algn="ctr"/>
            <a:r>
              <a:rPr lang="hu-HU" sz="4200" b="1" dirty="0">
                <a:latin typeface="Calibri" panose="020F0502020204030204" pitchFamily="34" charset="0"/>
                <a:cs typeface="Calibri" panose="020F0502020204030204" pitchFamily="34" charset="0"/>
              </a:rPr>
              <a:t>Köszönjük a megtisztelő figyelmet, az érdeklődést és a közös kalandot!</a:t>
            </a:r>
            <a:br>
              <a:rPr lang="hu-HU" sz="42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hu-HU" sz="42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hu-HU" sz="4200" b="1" dirty="0">
                <a:latin typeface="Calibri" panose="020F0502020204030204" pitchFamily="34" charset="0"/>
                <a:cs typeface="Calibri" panose="020F0502020204030204" pitchFamily="34" charset="0"/>
              </a:rPr>
              <a:t>Nekünk élmény volt!</a:t>
            </a:r>
            <a:br>
              <a:rPr lang="hu-HU" sz="42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hu-HU" sz="42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HU" sz="4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A893DA-E919-7043-A1C2-4D42266912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7330" y="4414982"/>
            <a:ext cx="9900249" cy="1626792"/>
          </a:xfrm>
        </p:spPr>
        <p:txBody>
          <a:bodyPr>
            <a:normAutofit/>
          </a:bodyPr>
          <a:lstStyle/>
          <a:p>
            <a:endParaRPr lang="hu-HU" sz="3200" dirty="0"/>
          </a:p>
          <a:p>
            <a:endParaRPr lang="hu-HU" sz="3200" dirty="0"/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id="{2F2515F4-ADD1-1647-EDF6-9C285B7341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4873" y="4575435"/>
            <a:ext cx="5126181" cy="18689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294460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E7073-7E3D-E44B-B24D-A55B5A191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8945" y="1259862"/>
            <a:ext cx="8263060" cy="566177"/>
          </a:xfrm>
        </p:spPr>
        <p:txBody>
          <a:bodyPr>
            <a:noAutofit/>
          </a:bodyPr>
          <a:lstStyle/>
          <a:p>
            <a:r>
              <a:rPr lang="hu-HU" sz="3600" b="1" dirty="0">
                <a:latin typeface="Calibri" panose="020F0502020204030204" pitchFamily="34" charset="0"/>
                <a:cs typeface="Calibri" panose="020F0502020204030204" pitchFamily="34" charset="0"/>
              </a:rPr>
              <a:t>Vajon tényleg ilyen az élet iskolája?</a:t>
            </a:r>
            <a:endParaRPr lang="en-HU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Tartalom helye 6">
            <a:extLst>
              <a:ext uri="{FF2B5EF4-FFF2-40B4-BE49-F238E27FC236}">
                <a16:creationId xmlns:a16="http://schemas.microsoft.com/office/drawing/2014/main" id="{7DC71528-4FEE-5251-4B33-F9F479C8E3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75053" y="2235198"/>
            <a:ext cx="5165166" cy="34451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Kép 2">
            <a:extLst>
              <a:ext uri="{FF2B5EF4-FFF2-40B4-BE49-F238E27FC236}">
                <a16:creationId xmlns:a16="http://schemas.microsoft.com/office/drawing/2014/main" id="{24FA3112-377B-ECDA-B003-BC00E14814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7309" y="2235198"/>
            <a:ext cx="6199638" cy="34872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2788729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E7073-7E3D-E44B-B24D-A55B5A191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3563" y="1130553"/>
            <a:ext cx="8263060" cy="566177"/>
          </a:xfrm>
        </p:spPr>
        <p:txBody>
          <a:bodyPr>
            <a:noAutofit/>
          </a:bodyPr>
          <a:lstStyle/>
          <a:p>
            <a:r>
              <a:rPr lang="hu-HU" sz="3600" b="1" dirty="0">
                <a:latin typeface="Calibri" panose="020F0502020204030204" pitchFamily="34" charset="0"/>
                <a:cs typeface="Calibri" panose="020F0502020204030204" pitchFamily="34" charset="0"/>
              </a:rPr>
              <a:t>A változás előidézői</a:t>
            </a:r>
            <a:endParaRPr lang="en-HU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artalom helye 4">
            <a:extLst>
              <a:ext uri="{FF2B5EF4-FFF2-40B4-BE49-F238E27FC236}">
                <a16:creationId xmlns:a16="http://schemas.microsoft.com/office/drawing/2014/main" id="{3AB34D81-D0F0-8C7F-8951-9CCF88648E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75007"/>
            <a:ext cx="10515600" cy="4351338"/>
          </a:xfrm>
        </p:spPr>
        <p:txBody>
          <a:bodyPr>
            <a:normAutofit fontScale="92500" lnSpcReduction="10000"/>
          </a:bodyPr>
          <a:lstStyle/>
          <a:p>
            <a:r>
              <a:rPr lang="hu-HU" sz="3200" b="1" dirty="0"/>
              <a:t>Hogyan értelmezzük a tanulási folyamatot?</a:t>
            </a:r>
          </a:p>
          <a:p>
            <a:r>
              <a:rPr lang="hu-HU" sz="3200" b="1" dirty="0"/>
              <a:t>Milyen módszerekkel oktatunk?</a:t>
            </a:r>
          </a:p>
          <a:p>
            <a:r>
              <a:rPr lang="hu-HU" sz="3200" b="1" dirty="0"/>
              <a:t>Az alkalmazott módszerek milyen hatást váltanak ki a tanuló személyiségében?</a:t>
            </a:r>
          </a:p>
          <a:p>
            <a:r>
              <a:rPr lang="hu-HU" sz="3200" b="1" dirty="0"/>
              <a:t>Mely szem. komponensekre hat? (kognitív, affektív, motivációs bázis?)</a:t>
            </a:r>
          </a:p>
          <a:p>
            <a:r>
              <a:rPr lang="hu-HU" sz="3200" b="1" dirty="0"/>
              <a:t>A teljesítményt hogyan értékeljük? Milyen elvárásaink vannak?</a:t>
            </a:r>
          </a:p>
          <a:p>
            <a:r>
              <a:rPr lang="hu-HU" sz="3200" b="1" dirty="0"/>
              <a:t>Tekintettel vagyunk-e az előzetes tudásra illetve a SES-re?</a:t>
            </a:r>
          </a:p>
          <a:p>
            <a:r>
              <a:rPr lang="hu-HU" sz="3200" b="1" dirty="0"/>
              <a:t>Mit vagy kit helyezünk a nevelés/oktatás középpontjába?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5723391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Kép 8">
            <a:extLst>
              <a:ext uri="{FF2B5EF4-FFF2-40B4-BE49-F238E27FC236}">
                <a16:creationId xmlns:a16="http://schemas.microsoft.com/office/drawing/2014/main" id="{F45844E8-F7F2-4D16-C602-4F13E01B9B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4519" y="393270"/>
            <a:ext cx="4087027" cy="27260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7BE7073-7E3D-E44B-B24D-A55B5A191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3563" y="1130553"/>
            <a:ext cx="8263060" cy="566177"/>
          </a:xfrm>
        </p:spPr>
        <p:txBody>
          <a:bodyPr>
            <a:noAutofit/>
          </a:bodyPr>
          <a:lstStyle/>
          <a:p>
            <a:endParaRPr lang="en-HU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DE6E09A0-CF00-3E9D-0799-437DEA939C4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9499"/>
          <a:stretch/>
        </p:blipFill>
        <p:spPr>
          <a:xfrm>
            <a:off x="637308" y="214773"/>
            <a:ext cx="5412509" cy="3794354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A897A842-7A55-F686-B982-C16EC51485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74518" y="3340792"/>
            <a:ext cx="4087027" cy="33366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Kép 9">
            <a:extLst>
              <a:ext uri="{FF2B5EF4-FFF2-40B4-BE49-F238E27FC236}">
                <a16:creationId xmlns:a16="http://schemas.microsoft.com/office/drawing/2014/main" id="{36CBF181-6FDD-2F93-2476-BA1BC9FFBF6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84220" y="3685309"/>
            <a:ext cx="3941807" cy="30918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6565876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E7073-7E3D-E44B-B24D-A55B5A191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3242" y="1250625"/>
            <a:ext cx="10515600" cy="1101887"/>
          </a:xfrm>
        </p:spPr>
        <p:txBody>
          <a:bodyPr>
            <a:normAutofit fontScale="90000"/>
          </a:bodyPr>
          <a:lstStyle/>
          <a:p>
            <a:r>
              <a:rPr lang="hu-HU" sz="3400" b="1" dirty="0">
                <a:latin typeface="Calibri" panose="020F0502020204030204" pitchFamily="34" charset="0"/>
                <a:cs typeface="Calibri" panose="020F0502020204030204" pitchFamily="34" charset="0"/>
              </a:rPr>
              <a:t>A TANULÁS értelmezése koragyermekkorban (ÓNOAP, 2012)</a:t>
            </a:r>
            <a:br>
              <a:rPr lang="hu-HU" sz="34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HU" sz="3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E9891FFE-E159-FA32-A649-9BEE91925D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52512"/>
            <a:ext cx="10515600" cy="4103706"/>
          </a:xfrm>
        </p:spPr>
        <p:txBody>
          <a:bodyPr>
            <a:noAutofit/>
          </a:bodyPr>
          <a:lstStyle/>
          <a:p>
            <a:r>
              <a:rPr lang="hu-HU" sz="3200" dirty="0"/>
              <a:t>A tanulás folyamatos, jelentős részben </a:t>
            </a:r>
            <a:r>
              <a:rPr lang="hu-HU" sz="3200" dirty="0" err="1"/>
              <a:t>utánzásos</a:t>
            </a:r>
            <a:r>
              <a:rPr lang="hu-HU" sz="3200" dirty="0"/>
              <a:t>, spontán tevékenység, amely </a:t>
            </a:r>
            <a:r>
              <a:rPr lang="hu-HU" sz="3200" b="1" dirty="0"/>
              <a:t>a teljes személyiség fejlődését, fejlesztését </a:t>
            </a:r>
            <a:r>
              <a:rPr lang="hu-HU" sz="3200" dirty="0"/>
              <a:t>támogatja. (</a:t>
            </a:r>
            <a:r>
              <a:rPr lang="hu-HU" sz="3200" b="1" dirty="0"/>
              <a:t>formális, non-formális, informális</a:t>
            </a:r>
            <a:r>
              <a:rPr lang="hu-HU" sz="3200" dirty="0"/>
              <a:t>)</a:t>
            </a:r>
          </a:p>
          <a:p>
            <a:r>
              <a:rPr lang="hu-HU" sz="3200" b="1" dirty="0"/>
              <a:t>Nem szűkül le az ismeretszerzésre (kompetencia-alapúság!)</a:t>
            </a:r>
            <a:r>
              <a:rPr lang="hu-HU" sz="3200" dirty="0"/>
              <a:t>, </a:t>
            </a:r>
          </a:p>
          <a:p>
            <a:r>
              <a:rPr lang="hu-HU" sz="3200" dirty="0"/>
              <a:t>A tanulás elsődleges célja a gyermek kompetenciáinak fejlesztése. A pedagógus a tanulást támogató környezet megteremtése során </a:t>
            </a:r>
            <a:r>
              <a:rPr lang="hu-HU" sz="3200" b="1" dirty="0"/>
              <a:t>épít a gyermekek </a:t>
            </a:r>
            <a:r>
              <a:rPr lang="hu-HU" sz="3200" b="1" u="sng" dirty="0"/>
              <a:t>előzetes</a:t>
            </a:r>
            <a:r>
              <a:rPr lang="hu-HU" sz="3200" b="1" dirty="0"/>
              <a:t> tapasztalataira, ismereteire. (A tudás transzferálható?)</a:t>
            </a:r>
          </a:p>
        </p:txBody>
      </p:sp>
    </p:spTree>
    <p:extLst>
      <p:ext uri="{BB962C8B-B14F-4D97-AF65-F5344CB8AC3E}">
        <p14:creationId xmlns:p14="http://schemas.microsoft.com/office/powerpoint/2010/main" val="37042949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E7073-7E3D-E44B-B24D-A55B5A191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5605" y="1040949"/>
            <a:ext cx="10515600" cy="1101887"/>
          </a:xfrm>
        </p:spPr>
        <p:txBody>
          <a:bodyPr>
            <a:normAutofit/>
          </a:bodyPr>
          <a:lstStyle/>
          <a:p>
            <a:r>
              <a:rPr lang="hu-HU" sz="3600" b="1" dirty="0">
                <a:latin typeface="Calibri" panose="020F0502020204030204" pitchFamily="34" charset="0"/>
                <a:cs typeface="Calibri" panose="020F0502020204030204" pitchFamily="34" charset="0"/>
              </a:rPr>
              <a:t>A tanulás lehetséges formái (ÓNOAP, 2012):</a:t>
            </a:r>
            <a:endParaRPr lang="en-HU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E9891FFE-E159-FA32-A649-9BEE91925D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56508"/>
            <a:ext cx="10515600" cy="4802909"/>
          </a:xfrm>
        </p:spPr>
        <p:txBody>
          <a:bodyPr>
            <a:normAutofit fontScale="77500" lnSpcReduction="20000"/>
          </a:bodyPr>
          <a:lstStyle/>
          <a:p>
            <a:endParaRPr lang="hu-HU" dirty="0"/>
          </a:p>
          <a:p>
            <a:r>
              <a:rPr lang="hu-HU" sz="3800" dirty="0" err="1"/>
              <a:t>utánzásos</a:t>
            </a:r>
            <a:r>
              <a:rPr lang="hu-HU" sz="3800" dirty="0"/>
              <a:t>, minta- és modellkövetéses tanulás (</a:t>
            </a:r>
            <a:r>
              <a:rPr lang="hu-HU" sz="3800" b="1" i="1" dirty="0" err="1"/>
              <a:t>Reflecting</a:t>
            </a:r>
            <a:r>
              <a:rPr lang="hu-HU" sz="3800" b="1" i="1" dirty="0"/>
              <a:t> modelling</a:t>
            </a:r>
            <a:r>
              <a:rPr lang="hu-HU" sz="3800" dirty="0"/>
              <a:t>)</a:t>
            </a:r>
          </a:p>
          <a:p>
            <a:r>
              <a:rPr lang="hu-HU" sz="3800" dirty="0"/>
              <a:t>spontán tapasztalatszerzés (</a:t>
            </a:r>
            <a:r>
              <a:rPr lang="hu-HU" sz="3800" b="1" i="1" dirty="0" err="1"/>
              <a:t>Experience-based</a:t>
            </a:r>
            <a:r>
              <a:rPr lang="hu-HU" sz="3800" b="1" i="1" dirty="0"/>
              <a:t> </a:t>
            </a:r>
            <a:r>
              <a:rPr lang="hu-HU" sz="3800" b="1" i="1" dirty="0" err="1"/>
              <a:t>learning</a:t>
            </a:r>
            <a:r>
              <a:rPr lang="hu-HU" sz="3800" dirty="0"/>
              <a:t>)</a:t>
            </a:r>
          </a:p>
          <a:p>
            <a:r>
              <a:rPr lang="hu-HU" sz="3800" dirty="0"/>
              <a:t>irányított megfigyelés, tapasztalatszerzés, felfedezés (</a:t>
            </a:r>
            <a:r>
              <a:rPr lang="hu-HU" sz="3800" b="1" i="1" dirty="0" err="1"/>
              <a:t>Exploration-based</a:t>
            </a:r>
            <a:r>
              <a:rPr lang="hu-HU" sz="3800" b="1" i="1" dirty="0"/>
              <a:t> </a:t>
            </a:r>
            <a:r>
              <a:rPr lang="hu-HU" sz="3800" b="1" i="1" dirty="0" err="1"/>
              <a:t>learning</a:t>
            </a:r>
            <a:r>
              <a:rPr lang="hu-HU" sz="3800" dirty="0"/>
              <a:t>) </a:t>
            </a:r>
          </a:p>
          <a:p>
            <a:r>
              <a:rPr lang="hu-HU" sz="3800" dirty="0"/>
              <a:t>cselekvéses tanulás (</a:t>
            </a:r>
            <a:r>
              <a:rPr lang="hu-HU" sz="3800" b="1" i="1" dirty="0" err="1"/>
              <a:t>Learning</a:t>
            </a:r>
            <a:r>
              <a:rPr lang="hu-HU" sz="3800" b="1" i="1" dirty="0"/>
              <a:t> </a:t>
            </a:r>
            <a:r>
              <a:rPr lang="hu-HU" sz="3800" b="1" i="1" dirty="0" err="1"/>
              <a:t>by</a:t>
            </a:r>
            <a:r>
              <a:rPr lang="hu-HU" sz="3800" b="1" i="1" dirty="0"/>
              <a:t> </a:t>
            </a:r>
            <a:r>
              <a:rPr lang="hu-HU" sz="3800" b="1" i="1" dirty="0" err="1"/>
              <a:t>doing</a:t>
            </a:r>
            <a:r>
              <a:rPr lang="hu-HU" sz="3800" dirty="0"/>
              <a:t>)</a:t>
            </a:r>
          </a:p>
          <a:p>
            <a:r>
              <a:rPr lang="hu-HU" sz="3800" dirty="0"/>
              <a:t>kérdésekre, válaszokra épülő ismeretszerzés (</a:t>
            </a:r>
            <a:r>
              <a:rPr lang="hu-HU" sz="3800" b="1" i="1" dirty="0" err="1"/>
              <a:t>Inquiry-based</a:t>
            </a:r>
            <a:r>
              <a:rPr lang="hu-HU" sz="3800" b="1" i="1" dirty="0"/>
              <a:t> </a:t>
            </a:r>
            <a:r>
              <a:rPr lang="hu-HU" sz="3800" b="1" i="1" dirty="0" err="1"/>
              <a:t>learning</a:t>
            </a:r>
            <a:r>
              <a:rPr lang="hu-HU" sz="3800" dirty="0"/>
              <a:t>)</a:t>
            </a:r>
          </a:p>
          <a:p>
            <a:r>
              <a:rPr lang="hu-HU" sz="3800" dirty="0"/>
              <a:t>a gyakorlati problémamegoldás (</a:t>
            </a:r>
            <a:r>
              <a:rPr lang="hu-HU" sz="3800" b="1" i="1" dirty="0" err="1"/>
              <a:t>Problem-based</a:t>
            </a:r>
            <a:r>
              <a:rPr lang="hu-HU" sz="3800" b="1" i="1" dirty="0"/>
              <a:t> </a:t>
            </a:r>
            <a:r>
              <a:rPr lang="hu-HU" sz="3800" b="1" i="1" dirty="0" err="1"/>
              <a:t>learning</a:t>
            </a:r>
            <a:r>
              <a:rPr lang="hu-HU" sz="3800" dirty="0"/>
              <a:t>)</a:t>
            </a:r>
          </a:p>
          <a:p>
            <a:r>
              <a:rPr lang="hu-HU" sz="3800" b="1" dirty="0"/>
              <a:t>Nálunk (</a:t>
            </a:r>
            <a:r>
              <a:rPr lang="hu-HU" sz="3800" b="1" dirty="0" err="1"/>
              <a:t>Mo</a:t>
            </a:r>
            <a:r>
              <a:rPr lang="hu-HU" sz="3800" b="1" dirty="0"/>
              <a:t>.) ez az óvoda szintjén, másutt az egyetemen is! (Pl. STEM, STEAM Education)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3891814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E7073-7E3D-E44B-B24D-A55B5A191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904" y="966779"/>
            <a:ext cx="10515600" cy="346664"/>
          </a:xfrm>
        </p:spPr>
        <p:txBody>
          <a:bodyPr>
            <a:noAutofit/>
          </a:bodyPr>
          <a:lstStyle/>
          <a:p>
            <a:pPr algn="ctr"/>
            <a:r>
              <a:rPr lang="hu-HU" sz="3600" b="1" dirty="0">
                <a:latin typeface="Calibri" panose="020F0502020204030204" pitchFamily="34" charset="0"/>
                <a:cs typeface="Calibri" panose="020F0502020204030204" pitchFamily="34" charset="0"/>
              </a:rPr>
              <a:t>Innovatív tanulási terek</a:t>
            </a:r>
            <a:endParaRPr lang="en-HU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Tartalom helye 6">
            <a:extLst>
              <a:ext uri="{FF2B5EF4-FFF2-40B4-BE49-F238E27FC236}">
                <a16:creationId xmlns:a16="http://schemas.microsoft.com/office/drawing/2014/main" id="{BF6922C0-AD55-6213-19EC-C96915EC86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b="28272"/>
          <a:stretch/>
        </p:blipFill>
        <p:spPr>
          <a:xfrm>
            <a:off x="4932892" y="3781704"/>
            <a:ext cx="2754464" cy="29513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Kép 3">
            <a:extLst>
              <a:ext uri="{FF2B5EF4-FFF2-40B4-BE49-F238E27FC236}">
                <a16:creationId xmlns:a16="http://schemas.microsoft.com/office/drawing/2014/main" id="{E90A67D5-8D06-18B6-2C9D-A6788DF1E87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7444" b="16682"/>
          <a:stretch/>
        </p:blipFill>
        <p:spPr>
          <a:xfrm>
            <a:off x="4465221" y="1568551"/>
            <a:ext cx="3904380" cy="20687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D1CA2246-1FE4-84D0-6821-1C16640F34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464" y="1617807"/>
            <a:ext cx="3895016" cy="21638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AE60EAC5-C3C2-E07F-504C-5B671815BD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2264" y="3923013"/>
            <a:ext cx="4448375" cy="24985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B904CEBA-95C1-AF89-9915-807C85F6F81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059" t="11853" r="19406" b="13645"/>
          <a:stretch/>
        </p:blipFill>
        <p:spPr>
          <a:xfrm>
            <a:off x="8064492" y="4501093"/>
            <a:ext cx="3854484" cy="21671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C4D11696-BAC2-6389-5CC8-E8884FE6603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85018" y="1915091"/>
            <a:ext cx="3534041" cy="23545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90249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866</TotalTime>
  <Words>1238</Words>
  <Application>Microsoft Office PowerPoint</Application>
  <PresentationFormat>Szélesvásznú</PresentationFormat>
  <Paragraphs>132</Paragraphs>
  <Slides>34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3</vt:i4>
      </vt:variant>
      <vt:variant>
        <vt:lpstr>Téma</vt:lpstr>
      </vt:variant>
      <vt:variant>
        <vt:i4>1</vt:i4>
      </vt:variant>
      <vt:variant>
        <vt:lpstr>Diacímek</vt:lpstr>
      </vt:variant>
      <vt:variant>
        <vt:i4>34</vt:i4>
      </vt:variant>
    </vt:vector>
  </HeadingPairs>
  <TitlesOfParts>
    <vt:vector size="38" baseType="lpstr">
      <vt:lpstr>Arial</vt:lpstr>
      <vt:lpstr>Calibri</vt:lpstr>
      <vt:lpstr>Calibri Light</vt:lpstr>
      <vt:lpstr>Office Theme</vt:lpstr>
      <vt:lpstr>PowerPoint-bemutató</vt:lpstr>
      <vt:lpstr>„Látlelet” – azaz kik ülnek az egyetemi padokban?</vt:lpstr>
      <vt:lpstr>Honnan indulunk és mi változik közben?</vt:lpstr>
      <vt:lpstr>Vajon tényleg ilyen az élet iskolája?</vt:lpstr>
      <vt:lpstr>A változás előidézői</vt:lpstr>
      <vt:lpstr>PowerPoint-bemutató</vt:lpstr>
      <vt:lpstr>A TANULÁS értelmezése koragyermekkorban (ÓNOAP, 2012) </vt:lpstr>
      <vt:lpstr>A tanulás lehetséges formái (ÓNOAP, 2012):</vt:lpstr>
      <vt:lpstr>Innovatív tanulási terek</vt:lpstr>
      <vt:lpstr>A tanulás értelmezése az iskolában:  tudástranszfer,  információfeldolgozás (Tóth, 2008)</vt:lpstr>
      <vt:lpstr>Mi a baj ezzel?</vt:lpstr>
      <vt:lpstr>A (neuro)konstruktivista tanuláselmélet </vt:lpstr>
      <vt:lpstr>PowerPoint-bemutató</vt:lpstr>
      <vt:lpstr>A (neuro)konstruktivista tanuláselmélet </vt:lpstr>
      <vt:lpstr>Terminológia</vt:lpstr>
      <vt:lpstr>Módszerek, ötletek, példák</vt:lpstr>
      <vt:lpstr>PowerPoint-bemutató</vt:lpstr>
      <vt:lpstr>A projektmódszer</vt:lpstr>
      <vt:lpstr>Reflektív technikák – a reflektív gondolkodás fejlesztése (Szivák, 2004)</vt:lpstr>
      <vt:lpstr>Dramatikus pódiumvita / Vita</vt:lpstr>
      <vt:lpstr>Reflektív technikák – a reflektív gondolkodás fejlesztése</vt:lpstr>
      <vt:lpstr>A portfólió</vt:lpstr>
      <vt:lpstr>Fogalomtérkép – Mind map</vt:lpstr>
      <vt:lpstr>Metaforatechnika</vt:lpstr>
      <vt:lpstr> </vt:lpstr>
      <vt:lpstr>  ….rájövünk, hogy azokat a ZH-kat hoztuk haza, amelyeket a tanszéken már kijavítottunk…</vt:lpstr>
      <vt:lpstr>Amikor a TÉR-ben a feleségünk hajfestékének a színkódját próbáljuk beírni…</vt:lpstr>
      <vt:lpstr>Amikor a kollégákkal elolvassuk a legfrissebb rektori / dékáni utasítást…</vt:lpstr>
      <vt:lpstr>Amikor megkapjuk a fizetést és a családi kiadásokat tervezzük a varázsgömbünk segítségével…</vt:lpstr>
      <vt:lpstr>Amikor egy hét munka után rájövünk, hogy tulajdonképpen nem is mentünk haza…</vt:lpstr>
      <vt:lpstr>Amikor már egy fél órája nem indul el a Neptun…</vt:lpstr>
      <vt:lpstr>Amikor a felettesünktől meghalljuk, hogy mikor lesz idén a projekthét…</vt:lpstr>
      <vt:lpstr>Amikor Rektor Úr azt mondja, hogy mind egy hajóban evezünk…</vt:lpstr>
      <vt:lpstr>Köszönjük a megtisztelő figyelmet, az érdeklődést és a közös kalandot!  Nekünk élmény volt!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Bogáti Gergő</dc:creator>
  <cp:lastModifiedBy>Réka Kissné Zsámboki</cp:lastModifiedBy>
  <cp:revision>27</cp:revision>
  <dcterms:created xsi:type="dcterms:W3CDTF">2021-07-12T08:47:21Z</dcterms:created>
  <dcterms:modified xsi:type="dcterms:W3CDTF">2023-02-15T07:20:11Z</dcterms:modified>
</cp:coreProperties>
</file>