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sldIdLst>
    <p:sldId id="258" r:id="rId2"/>
    <p:sldId id="311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262" r:id="rId13"/>
    <p:sldId id="261" r:id="rId14"/>
    <p:sldId id="324" r:id="rId15"/>
    <p:sldId id="323" r:id="rId16"/>
    <p:sldId id="275" r:id="rId17"/>
    <p:sldId id="264" r:id="rId18"/>
    <p:sldId id="266" r:id="rId19"/>
    <p:sldId id="267" r:id="rId20"/>
    <p:sldId id="287" r:id="rId21"/>
    <p:sldId id="288" r:id="rId22"/>
    <p:sldId id="306" r:id="rId23"/>
    <p:sldId id="281" r:id="rId24"/>
    <p:sldId id="292" r:id="rId25"/>
    <p:sldId id="291" r:id="rId26"/>
    <p:sldId id="293" r:id="rId27"/>
    <p:sldId id="289" r:id="rId28"/>
    <p:sldId id="307" r:id="rId29"/>
    <p:sldId id="290" r:id="rId30"/>
    <p:sldId id="302" r:id="rId31"/>
    <p:sldId id="295" r:id="rId32"/>
    <p:sldId id="296" r:id="rId33"/>
    <p:sldId id="259" r:id="rId34"/>
    <p:sldId id="301" r:id="rId35"/>
    <p:sldId id="325" r:id="rId36"/>
    <p:sldId id="326" r:id="rId37"/>
    <p:sldId id="327" r:id="rId38"/>
    <p:sldId id="328" r:id="rId39"/>
    <p:sldId id="329" r:id="rId40"/>
    <p:sldId id="330" r:id="rId41"/>
    <p:sldId id="331" r:id="rId42"/>
    <p:sldId id="332" r:id="rId43"/>
    <p:sldId id="333" r:id="rId44"/>
    <p:sldId id="334" r:id="rId45"/>
    <p:sldId id="335" r:id="rId46"/>
    <p:sldId id="274" r:id="rId47"/>
    <p:sldId id="337" r:id="rId48"/>
    <p:sldId id="336" r:id="rId49"/>
  </p:sldIdLst>
  <p:sldSz cx="12192000" cy="6858000"/>
  <p:notesSz cx="6858000" cy="9144000"/>
  <p:defaultTextStyle>
    <a:defPPr>
      <a:defRPr lang="en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58" userDrawn="1">
          <p15:clr>
            <a:srgbClr val="A4A3A4"/>
          </p15:clr>
        </p15:guide>
        <p15:guide id="2" pos="642" userDrawn="1">
          <p15:clr>
            <a:srgbClr val="A4A3A4"/>
          </p15:clr>
        </p15:guide>
        <p15:guide id="3" orient="horz" pos="40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82"/>
    <p:restoredTop sz="94694"/>
  </p:normalViewPr>
  <p:slideViewPr>
    <p:cSldViewPr snapToGrid="0" snapToObjects="1" showGuides="1">
      <p:cViewPr varScale="1">
        <p:scale>
          <a:sx n="88" d="100"/>
          <a:sy n="88" d="100"/>
        </p:scale>
        <p:origin x="624" y="62"/>
      </p:cViewPr>
      <p:guideLst>
        <p:guide orient="horz" pos="3158"/>
        <p:guide pos="642"/>
        <p:guide orient="horz" pos="40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35F1D-AFAE-4D6C-A1E4-F2CC6F7DF0C1}" type="datetimeFigureOut">
              <a:rPr lang="hu-HU" smtClean="0"/>
              <a:t>2024. 02. 06.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ABA98-1E5A-4DC9-B286-D63ABD570CF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4801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8D988-5B29-4049-98F9-CF6ECB2EA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CA561D-1F00-CF44-A963-DB6A6231D0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2986C-2480-C54C-ADA8-753185DB9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C48A-46A9-42A2-8196-E69D6BD65EED}" type="datetime1">
              <a:rPr lang="LID4096" smtClean="0"/>
              <a:t>02/06/2024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79F80-B4F4-2443-BFA8-6DD917466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EE0C1-1ACF-3842-8C39-F1788C411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579593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7D587-B2B6-DC41-83B0-804BF01F1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62FC70-3A7F-2C4E-9F8F-B3E9E09DE4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08A65-B413-5E4E-8CA4-4EDB4F915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1837-0ECD-479B-A744-8C1E22D1182D}" type="datetime1">
              <a:rPr lang="LID4096" smtClean="0"/>
              <a:t>02/06/2024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0FC4D-9DE0-3340-AA0C-342AFA31A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BEE26-6063-4341-9A7F-0FE69B4C3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630455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6EB6DA-954E-5D41-80AE-F695430CA1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722EEB-0791-7B4F-B154-77F57F2900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ED099-BFC4-B54E-AC4C-340CC64BB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C39C-BA26-4D49-893A-D369A4E6E44D}" type="datetime1">
              <a:rPr lang="LID4096" smtClean="0"/>
              <a:t>02/06/2024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47E0B-487A-4A46-B11D-064378C5C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8D557-DF08-0142-84DE-442E6B550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822733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8D5D9-93C1-0D4B-B9F2-957514CE6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B5DD0-A81D-9545-90B7-A1A52717E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A6A19-09F0-664E-AACC-945E4223F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CA1E-1F93-4DCC-A5FA-22FB30FFCD24}" type="datetime1">
              <a:rPr lang="LID4096" smtClean="0"/>
              <a:t>02/06/2024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C5484-1643-1741-9BBE-E57E92862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D124F-6158-8148-B6F2-329809940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4288072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5D552-5C20-C749-A42D-287374E6B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BD5A57-0B59-B04B-938C-4B7A33B45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FD7B6-D6BB-314A-8916-02AAEFE61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454E-FE11-4DBD-BA89-BA39027D4EF6}" type="datetime1">
              <a:rPr lang="LID4096" smtClean="0"/>
              <a:t>02/06/2024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15C13-2022-0A4C-A6E7-2BCD49FBA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7432A-1A64-1D4C-B3A0-5EE026A84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62098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65469-5F80-4146-9C72-DA429ADE8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F819B-9591-564C-BCAE-35CDA681E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EAC7D1-C566-F24C-A8C2-4214BF430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11889A-6F7B-1D41-B863-1CBC8011D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F3C60-B5C4-4C32-9C92-83942D1A9013}" type="datetime1">
              <a:rPr lang="LID4096" smtClean="0"/>
              <a:t>02/06/2024</a:t>
            </a:fld>
            <a:endParaRPr lang="en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DE4F74-2F66-8E4B-ADF4-5BFCBAA82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D5D982-04F6-2C42-A5E9-E88E6C19D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845153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0A879-3FD8-8545-A43F-A51937D91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74243-09E0-064C-B890-A9C11283F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0C07B1-33DD-4A47-BCDF-430CAB089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42A033-528C-C242-ABDA-3D15D9C986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2A3F32-5CB1-C746-B579-E3CAB98A88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ACBAC-D2B5-9447-8F68-2B341833C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FD4D-0D65-4706-9706-49447D2D16E5}" type="datetime1">
              <a:rPr lang="LID4096" smtClean="0"/>
              <a:t>02/06/2024</a:t>
            </a:fld>
            <a:endParaRPr lang="en-H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FC38C4-0BE5-5F4D-B045-44121833F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C96987-204A-704D-B909-AD872CEBF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416227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C5C4A-652D-504F-8A14-439C05EA7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C34FCD-7F12-3640-96FE-2A55EF8D9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7F2F-9A46-40EF-AE80-8DDAE5145DA3}" type="datetime1">
              <a:rPr lang="LID4096" smtClean="0"/>
              <a:t>02/06/2024</a:t>
            </a:fld>
            <a:endParaRPr lang="en-H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2A237B-10A1-CF4D-8B8B-C8DC4FC96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CD9CFC-5850-964C-B7EB-E9C57ADA3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927186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EDC55D-3999-1045-ABD4-D8DFE7BE3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CB465-8741-4E69-B987-340068B0F132}" type="datetime1">
              <a:rPr lang="LID4096" smtClean="0"/>
              <a:t>02/06/2024</a:t>
            </a:fld>
            <a:endParaRPr lang="en-H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780982-A493-464A-9B48-61D5635F2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9AC8B-E464-3943-A95D-34EEB2E5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13473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2ED44-A9E4-BB49-9656-13FF7177E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A3C5A-4B14-4342-B231-73C9CD58C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CB87A1-308C-7047-9188-C7345058B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D4A094-9824-BC45-A3FD-9FDA560BA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492E-B211-4590-BEC9-170AD3FA57C6}" type="datetime1">
              <a:rPr lang="LID4096" smtClean="0"/>
              <a:t>02/06/2024</a:t>
            </a:fld>
            <a:endParaRPr lang="en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D0881-EE43-E34C-8DC3-497455962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61AAA1-86D3-534E-A8DD-E650B280D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555117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7D905-6D34-4E47-A14C-A28666CC6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5D7D64-4B29-4C48-9B54-67024D5BB4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FC875F-A7C6-9842-BA50-E3FAA03819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35B720-D918-F64A-9E9B-C5A12D67D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D4B-4602-415E-8BD0-1E765FA56A43}" type="datetime1">
              <a:rPr lang="LID4096" smtClean="0"/>
              <a:t>02/06/2024</a:t>
            </a:fld>
            <a:endParaRPr lang="en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CBEFEB-8B48-794D-B083-A66390C91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BC0C85-02A9-5949-A440-0D4739D17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711533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161990-8005-104B-8A8B-4308F2F0D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4A414D-8B3C-B847-9940-F12D4C654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EFD2D-9F43-D349-A9F7-C7D3C18D10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589FD-D3EA-4629-BFA2-F00F4EB38071}" type="datetime1">
              <a:rPr lang="LID4096" smtClean="0"/>
              <a:t>02/06/2024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7777F-1866-E347-B8A2-9ED6658FF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83196-9B66-1947-9FE5-5B6744F7E2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04EE3-A08A-FD4E-A4DD-F3DCA2E683B0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71241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0B76E54-3E4E-9244-8855-E661809B9A5F}"/>
              </a:ext>
            </a:extLst>
          </p:cNvPr>
          <p:cNvSpPr txBox="1"/>
          <p:nvPr/>
        </p:nvSpPr>
        <p:spPr>
          <a:xfrm>
            <a:off x="1193073" y="2263579"/>
            <a:ext cx="1009064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>
                <a:solidFill>
                  <a:schemeClr val="bg1"/>
                </a:solidFill>
              </a:rPr>
              <a:t>A </a:t>
            </a:r>
            <a:r>
              <a:rPr lang="hu-HU" sz="4400" b="1" dirty="0" err="1">
                <a:solidFill>
                  <a:schemeClr val="bg1"/>
                </a:solidFill>
              </a:rPr>
              <a:t>reziliencia</a:t>
            </a:r>
            <a:r>
              <a:rPr lang="hu-HU" sz="4400" b="1" dirty="0">
                <a:solidFill>
                  <a:schemeClr val="bg1"/>
                </a:solidFill>
              </a:rPr>
              <a:t> fejlesztésének lehetőségei </a:t>
            </a:r>
            <a:endParaRPr lang="hu-HU" sz="4400" b="1" dirty="0" smtClean="0">
              <a:solidFill>
                <a:schemeClr val="bg1"/>
              </a:solidFill>
            </a:endParaRPr>
          </a:p>
          <a:p>
            <a:pPr algn="ctr"/>
            <a:r>
              <a:rPr lang="hu-HU" sz="4400" b="1" dirty="0" smtClean="0">
                <a:solidFill>
                  <a:schemeClr val="bg1"/>
                </a:solidFill>
              </a:rPr>
              <a:t>az </a:t>
            </a:r>
            <a:r>
              <a:rPr lang="hu-HU" sz="4400" b="1" dirty="0">
                <a:solidFill>
                  <a:schemeClr val="bg1"/>
                </a:solidFill>
              </a:rPr>
              <a:t>egyetemi oktatásban</a:t>
            </a:r>
            <a:r>
              <a:rPr lang="hu-HU" b="1" dirty="0"/>
              <a:t> </a:t>
            </a:r>
            <a:endParaRPr lang="hu-HU" sz="4000" b="1" dirty="0" smtClean="0">
              <a:solidFill>
                <a:schemeClr val="bg1"/>
              </a:solidFill>
            </a:endParaRPr>
          </a:p>
          <a:p>
            <a:pPr algn="ctr"/>
            <a:endParaRPr lang="hu-HU" sz="4000" b="1" dirty="0">
              <a:solidFill>
                <a:schemeClr val="bg1"/>
              </a:solidFill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1</a:t>
            </a:fld>
            <a:endParaRPr lang="en-HU"/>
          </a:p>
        </p:txBody>
      </p:sp>
      <p:sp>
        <p:nvSpPr>
          <p:cNvPr id="4" name="Téglalap 3"/>
          <p:cNvSpPr/>
          <p:nvPr/>
        </p:nvSpPr>
        <p:spPr>
          <a:xfrm>
            <a:off x="3048000" y="4731119"/>
            <a:ext cx="6096000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2000" b="1" dirty="0">
                <a:solidFill>
                  <a:schemeClr val="bg1"/>
                </a:solidFill>
              </a:rPr>
              <a:t>Dr. Pásztor Enikő </a:t>
            </a:r>
            <a:r>
              <a:rPr lang="hu-HU" sz="2000" b="1" dirty="0" smtClean="0">
                <a:solidFill>
                  <a:schemeClr val="bg1"/>
                </a:solidFill>
              </a:rPr>
              <a:t>Judit</a:t>
            </a:r>
            <a:endParaRPr lang="hu-HU" sz="2000" b="1" dirty="0" smtClean="0">
              <a:solidFill>
                <a:schemeClr val="bg1"/>
              </a:solidFill>
            </a:endParaRPr>
          </a:p>
          <a:p>
            <a:pPr algn="ctr"/>
            <a:r>
              <a:rPr lang="hu-HU" sz="2000" b="1" dirty="0" smtClean="0">
                <a:solidFill>
                  <a:schemeClr val="bg1"/>
                </a:solidFill>
              </a:rPr>
              <a:t>egyetemi </a:t>
            </a:r>
            <a:r>
              <a:rPr lang="hu-HU" sz="2000" b="1" dirty="0" smtClean="0">
                <a:solidFill>
                  <a:schemeClr val="bg1"/>
                </a:solidFill>
              </a:rPr>
              <a:t>docens</a:t>
            </a:r>
          </a:p>
          <a:p>
            <a:pPr algn="ctr"/>
            <a:r>
              <a:rPr lang="hu-HU" sz="2000" b="1" dirty="0" smtClean="0">
                <a:solidFill>
                  <a:schemeClr val="bg1"/>
                </a:solidFill>
              </a:rPr>
              <a:t>(BPK Neveléstudományi és Pszichológiai Intézet)</a:t>
            </a:r>
          </a:p>
          <a:p>
            <a:pPr algn="ctr"/>
            <a:r>
              <a:rPr lang="hu-HU" sz="2000" b="1" dirty="0">
                <a:solidFill>
                  <a:schemeClr val="bg1"/>
                </a:solidFill>
              </a:rPr>
              <a:t>p</a:t>
            </a:r>
            <a:r>
              <a:rPr lang="hu-HU" sz="2000" b="1" dirty="0" smtClean="0">
                <a:solidFill>
                  <a:schemeClr val="bg1"/>
                </a:solidFill>
              </a:rPr>
              <a:t>asztor.eniko@uni-sopron.hu</a:t>
            </a:r>
            <a:endParaRPr lang="hu-HU" sz="2000" b="1" dirty="0">
              <a:solidFill>
                <a:schemeClr val="bg1"/>
              </a:solidFill>
            </a:endParaRPr>
          </a:p>
          <a:p>
            <a:pPr algn="ctr"/>
            <a:endParaRPr lang="hu-HU" b="1" dirty="0">
              <a:solidFill>
                <a:schemeClr val="bg1"/>
              </a:solidFill>
            </a:endParaRPr>
          </a:p>
          <a:p>
            <a:pPr algn="ctr"/>
            <a:r>
              <a:rPr lang="hu-HU" sz="2000" b="1" dirty="0" smtClean="0">
                <a:solidFill>
                  <a:schemeClr val="bg1"/>
                </a:solidFill>
              </a:rPr>
              <a:t>2024. 02.06.</a:t>
            </a:r>
            <a:endParaRPr lang="en-H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7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0B76E54-3E4E-9244-8855-E661809B9A5F}"/>
              </a:ext>
            </a:extLst>
          </p:cNvPr>
          <p:cNvSpPr txBox="1"/>
          <p:nvPr/>
        </p:nvSpPr>
        <p:spPr>
          <a:xfrm>
            <a:off x="1088570" y="2568379"/>
            <a:ext cx="100906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chemeClr val="bg1"/>
                </a:solidFill>
              </a:rPr>
              <a:t>Mi lehet a megoldás?</a:t>
            </a:r>
          </a:p>
          <a:p>
            <a:pPr algn="ctr"/>
            <a:endParaRPr lang="hu-HU" sz="4000" b="1" dirty="0" smtClean="0">
              <a:solidFill>
                <a:schemeClr val="bg1"/>
              </a:solidFill>
            </a:endParaRPr>
          </a:p>
          <a:p>
            <a:pPr algn="ctr"/>
            <a:endParaRPr lang="hu-HU" sz="4000" b="1" dirty="0">
              <a:solidFill>
                <a:schemeClr val="bg1"/>
              </a:solidFill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10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9709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11</a:t>
            </a:fld>
            <a:endParaRPr lang="en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838200" y="2559055"/>
            <a:ext cx="10515600" cy="1002121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>
                <a:latin typeface="+mn-lt"/>
              </a:rPr>
              <a:t>Milyen kompetenciák és képességek kellenek </a:t>
            </a:r>
            <a:r>
              <a:rPr lang="hu-HU" dirty="0" smtClean="0">
                <a:latin typeface="+mn-lt"/>
              </a:rPr>
              <a:t/>
            </a:r>
            <a:br>
              <a:rPr lang="hu-HU" dirty="0" smtClean="0">
                <a:latin typeface="+mn-lt"/>
              </a:rPr>
            </a:br>
            <a:r>
              <a:rPr lang="hu-HU" dirty="0" smtClean="0">
                <a:latin typeface="+mn-lt"/>
              </a:rPr>
              <a:t>a </a:t>
            </a:r>
            <a:r>
              <a:rPr lang="hu-HU" dirty="0">
                <a:latin typeface="+mn-lt"/>
              </a:rPr>
              <a:t>nehézségek leküzdéséhez?</a:t>
            </a:r>
          </a:p>
        </p:txBody>
      </p:sp>
    </p:spTree>
    <p:extLst>
      <p:ext uri="{BB962C8B-B14F-4D97-AF65-F5344CB8AC3E}">
        <p14:creationId xmlns:p14="http://schemas.microsoft.com/office/powerpoint/2010/main" val="184741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E7073-7E3D-E44B-B24D-A55B5A19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296" y="1084972"/>
            <a:ext cx="10515600" cy="761757"/>
          </a:xfrm>
        </p:spPr>
        <p:txBody>
          <a:bodyPr>
            <a:normAutofit/>
          </a:bodyPr>
          <a:lstStyle/>
          <a:p>
            <a:r>
              <a:rPr lang="hu-HU" sz="36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Reziliencia</a:t>
            </a:r>
            <a:endParaRPr lang="en-HU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893DA-E919-7043-A1C2-4D4226691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094" y="2128632"/>
            <a:ext cx="5907742" cy="4257102"/>
          </a:xfrm>
        </p:spPr>
        <p:txBody>
          <a:bodyPr>
            <a:normAutofit lnSpcReduction="10000"/>
          </a:bodyPr>
          <a:lstStyle/>
          <a:p>
            <a:r>
              <a:rPr lang="hu-HU" dirty="0"/>
              <a:t>A </a:t>
            </a:r>
            <a:r>
              <a:rPr lang="hu-HU" dirty="0" err="1"/>
              <a:t>reziliencia</a:t>
            </a:r>
            <a:r>
              <a:rPr lang="hu-HU" dirty="0"/>
              <a:t> egy</a:t>
            </a:r>
            <a:r>
              <a:rPr lang="hu-HU" b="1" dirty="0"/>
              <a:t> </a:t>
            </a:r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lelki ellenállóképesség, rugalmas alkalmazkodó képesség. </a:t>
            </a:r>
            <a:endParaRPr lang="hu-H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u-HU" dirty="0" smtClean="0"/>
              <a:t>Legáltalánosabb </a:t>
            </a:r>
            <a:r>
              <a:rPr lang="hu-HU" dirty="0"/>
              <a:t>értelemben egy olyan </a:t>
            </a:r>
            <a:r>
              <a:rPr lang="hu-HU" b="1" i="1" dirty="0"/>
              <a:t>képesség, amely által </a:t>
            </a:r>
            <a:r>
              <a:rPr lang="hu-HU" dirty="0"/>
              <a:t>az erőteljes, meg-megújuló, vagy akár a sokkszerű külső hatások ellenére is </a:t>
            </a:r>
            <a:r>
              <a:rPr lang="hu-HU" b="1" i="1" dirty="0"/>
              <a:t>sikeres alkalmazkodásra vagyunk képesek</a:t>
            </a:r>
            <a:r>
              <a:rPr lang="hu-HU" b="1" i="1" dirty="0" smtClean="0"/>
              <a:t>.</a:t>
            </a:r>
          </a:p>
          <a:p>
            <a:r>
              <a:rPr lang="hu-HU" b="1" dirty="0">
                <a:solidFill>
                  <a:srgbClr val="C00000"/>
                </a:solidFill>
              </a:rPr>
              <a:t>N</a:t>
            </a:r>
            <a:r>
              <a:rPr lang="hu-HU" b="1" dirty="0" smtClean="0">
                <a:solidFill>
                  <a:srgbClr val="C00000"/>
                </a:solidFill>
              </a:rPr>
              <a:t>ehéz </a:t>
            </a:r>
            <a:r>
              <a:rPr lang="hu-HU" b="1" dirty="0">
                <a:solidFill>
                  <a:srgbClr val="C00000"/>
                </a:solidFill>
              </a:rPr>
              <a:t>helyzetek utáni rugalmas </a:t>
            </a:r>
            <a:r>
              <a:rPr lang="hu-HU" b="1" dirty="0" smtClean="0">
                <a:solidFill>
                  <a:srgbClr val="C00000"/>
                </a:solidFill>
              </a:rPr>
              <a:t>felpattanás.</a:t>
            </a:r>
            <a:endParaRPr lang="hu-HU" b="1" dirty="0">
              <a:solidFill>
                <a:srgbClr val="C00000"/>
              </a:solidFill>
            </a:endParaRPr>
          </a:p>
          <a:p>
            <a:pPr marL="0" indent="0" fontAlgn="base">
              <a:buNone/>
            </a:pPr>
            <a:endParaRPr lang="hu-HU" dirty="0"/>
          </a:p>
          <a:p>
            <a:endParaRPr lang="en-HU" sz="1800" dirty="0"/>
          </a:p>
        </p:txBody>
      </p:sp>
      <p:pic>
        <p:nvPicPr>
          <p:cNvPr id="2052" name="Picture 4" descr="Reziliencia – a rugalmas ellenálló képesség | Mindennapi Pszichológ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836" y="2643278"/>
            <a:ext cx="5250143" cy="290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12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11315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E7073-7E3D-E44B-B24D-A55B5A19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296" y="1084972"/>
            <a:ext cx="10515600" cy="1325563"/>
          </a:xfrm>
        </p:spPr>
        <p:txBody>
          <a:bodyPr>
            <a:normAutofit/>
          </a:bodyPr>
          <a:lstStyle/>
          <a:p>
            <a:r>
              <a:rPr lang="hu-HU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Reziliencia</a:t>
            </a:r>
            <a:endParaRPr lang="en-HU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893DA-E919-7043-A1C2-4D4226691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1095" y="2655188"/>
            <a:ext cx="8218249" cy="3521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/>
              <a:t>A pszichológiai rugalmasság </a:t>
            </a:r>
            <a:r>
              <a:rPr lang="hu-HU" b="1" u="sng" dirty="0"/>
              <a:t>tudatos jelenlét</a:t>
            </a:r>
            <a:r>
              <a:rPr lang="hu-HU" b="1" dirty="0"/>
              <a:t>et jelent, valamint </a:t>
            </a:r>
            <a:r>
              <a:rPr lang="hu-HU" b="1" u="sng" dirty="0"/>
              <a:t>az adott nehéz helyzet elfogadását</a:t>
            </a:r>
            <a:r>
              <a:rPr lang="hu-HU" b="1" dirty="0"/>
              <a:t>, </a:t>
            </a:r>
            <a:r>
              <a:rPr lang="hu-HU" dirty="0"/>
              <a:t>ami ez esetben </a:t>
            </a:r>
            <a:r>
              <a:rPr lang="hu-HU" b="1" dirty="0">
                <a:solidFill>
                  <a:srgbClr val="C00000"/>
                </a:solidFill>
              </a:rPr>
              <a:t>nem beletörődést jelent, hanem annak felismerését </a:t>
            </a:r>
            <a:r>
              <a:rPr lang="hu-HU" b="1" u="sng" dirty="0">
                <a:solidFill>
                  <a:srgbClr val="C00000"/>
                </a:solidFill>
              </a:rPr>
              <a:t>hogyan lehet az adott helyzetből a legjobbat kihozni</a:t>
            </a:r>
            <a:r>
              <a:rPr lang="hu-HU" dirty="0">
                <a:solidFill>
                  <a:srgbClr val="C00000"/>
                </a:solidFill>
              </a:rPr>
              <a:t>,</a:t>
            </a:r>
            <a:r>
              <a:rPr lang="hu-HU" dirty="0"/>
              <a:t> illetve a legkisebb sérüléssel túl lenni rajta.</a:t>
            </a:r>
            <a:endParaRPr lang="hu-HU" sz="2000" b="1" dirty="0"/>
          </a:p>
          <a:p>
            <a:endParaRPr lang="en-HU" sz="1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13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76440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E7073-7E3D-E44B-B24D-A55B5A19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296" y="1084972"/>
            <a:ext cx="10515600" cy="1325563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hu-HU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reziliens</a:t>
            </a:r>
            <a:r>
              <a:rPr lang="hu-H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ember jellemzői</a:t>
            </a:r>
            <a:endParaRPr lang="en-HU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893DA-E919-7043-A1C2-4D4226691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1324" y="2655651"/>
            <a:ext cx="8218249" cy="3521311"/>
          </a:xfrm>
        </p:spPr>
        <p:txBody>
          <a:bodyPr>
            <a:normAutofit/>
          </a:bodyPr>
          <a:lstStyle/>
          <a:p>
            <a:r>
              <a:rPr lang="hu-HU" b="1" i="1" dirty="0" smtClean="0"/>
              <a:t>belső kontroll képessége</a:t>
            </a:r>
            <a:r>
              <a:rPr lang="hu-HU" dirty="0" smtClean="0"/>
              <a:t>, </a:t>
            </a:r>
          </a:p>
          <a:p>
            <a:r>
              <a:rPr lang="hu-HU" b="1" i="1" dirty="0" smtClean="0"/>
              <a:t>empátia</a:t>
            </a:r>
            <a:r>
              <a:rPr lang="hu-HU" dirty="0"/>
              <a:t>, </a:t>
            </a:r>
            <a:endParaRPr lang="hu-HU" dirty="0" smtClean="0"/>
          </a:p>
          <a:p>
            <a:r>
              <a:rPr lang="hu-HU" b="1" i="1" dirty="0" smtClean="0"/>
              <a:t>optimizmus</a:t>
            </a:r>
            <a:r>
              <a:rPr lang="hu-HU" dirty="0"/>
              <a:t>, </a:t>
            </a:r>
          </a:p>
          <a:p>
            <a:r>
              <a:rPr lang="hu-HU" b="1" i="1" dirty="0" smtClean="0"/>
              <a:t>pozitív </a:t>
            </a:r>
            <a:r>
              <a:rPr lang="hu-HU" b="1" i="1" dirty="0"/>
              <a:t>énkép</a:t>
            </a:r>
            <a:r>
              <a:rPr lang="hu-HU" dirty="0"/>
              <a:t>, </a:t>
            </a:r>
            <a:endParaRPr lang="hu-HU" dirty="0" smtClean="0"/>
          </a:p>
          <a:p>
            <a:r>
              <a:rPr lang="hu-HU" b="1" i="1" dirty="0" smtClean="0"/>
              <a:t>a </a:t>
            </a:r>
            <a:r>
              <a:rPr lang="hu-HU" b="1" i="1" dirty="0"/>
              <a:t>változások pozitív </a:t>
            </a:r>
            <a:r>
              <a:rPr lang="hu-HU" b="1" i="1" dirty="0" smtClean="0"/>
              <a:t>kezelése</a:t>
            </a:r>
          </a:p>
          <a:p>
            <a:r>
              <a:rPr lang="hu-HU" b="1" i="1" dirty="0" smtClean="0"/>
              <a:t>én-hatékony </a:t>
            </a:r>
            <a:r>
              <a:rPr lang="hu-HU" b="1" i="1" dirty="0"/>
              <a:t>viselkedés.</a:t>
            </a:r>
            <a:endParaRPr lang="hu-HU" dirty="0"/>
          </a:p>
          <a:p>
            <a:endParaRPr lang="en-HU" sz="1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14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28439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E7073-7E3D-E44B-B24D-A55B5A19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296" y="1084972"/>
            <a:ext cx="10515600" cy="1325563"/>
          </a:xfrm>
        </p:spPr>
        <p:txBody>
          <a:bodyPr>
            <a:normAutofit/>
          </a:bodyPr>
          <a:lstStyle/>
          <a:p>
            <a:r>
              <a:rPr lang="hu-HU" sz="3600" b="1" dirty="0">
                <a:latin typeface="+mn-lt"/>
              </a:rPr>
              <a:t>A </a:t>
            </a:r>
            <a:r>
              <a:rPr lang="hu-HU" sz="3600" b="1" dirty="0" err="1">
                <a:latin typeface="+mn-lt"/>
              </a:rPr>
              <a:t>reziliens</a:t>
            </a:r>
            <a:r>
              <a:rPr lang="hu-HU" sz="3600" b="1" dirty="0">
                <a:latin typeface="+mn-lt"/>
              </a:rPr>
              <a:t> ember </a:t>
            </a:r>
            <a:r>
              <a:rPr lang="hu-HU" sz="3600" b="1" dirty="0" smtClean="0">
                <a:latin typeface="+mn-lt"/>
              </a:rPr>
              <a:t>további jellemzői:</a:t>
            </a:r>
            <a:endParaRPr lang="en-HU" sz="3000" b="1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893DA-E919-7043-A1C2-4D4226691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6854" y="2558581"/>
            <a:ext cx="10223259" cy="386834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u-HU" b="1" dirty="0" smtClean="0">
                <a:solidFill>
                  <a:srgbClr val="C00000"/>
                </a:solidFill>
              </a:rPr>
              <a:t>Tudja</a:t>
            </a:r>
            <a:r>
              <a:rPr lang="hu-HU" b="1" dirty="0">
                <a:solidFill>
                  <a:srgbClr val="C00000"/>
                </a:solidFill>
              </a:rPr>
              <a:t>, hogy a szenvedés az élet része.  </a:t>
            </a:r>
            <a:endParaRPr lang="hu-HU" b="1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u-HU" b="1" dirty="0"/>
              <a:t>Tudja befolyásolni, hogy mire fókuszálja a figyelmét. </a:t>
            </a:r>
            <a:endParaRPr lang="hu-HU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hu-HU" dirty="0" smtClean="0"/>
              <a:t>Felteszi </a:t>
            </a:r>
            <a:r>
              <a:rPr lang="hu-HU" dirty="0"/>
              <a:t>a kérdést: </a:t>
            </a:r>
            <a:r>
              <a:rPr lang="hu-HU" dirty="0" smtClean="0"/>
              <a:t> </a:t>
            </a:r>
            <a:r>
              <a:rPr lang="hu-HU" b="1" dirty="0"/>
              <a:t>	</a:t>
            </a:r>
            <a:endParaRPr lang="hu-HU" b="1" dirty="0" smtClean="0"/>
          </a:p>
          <a:p>
            <a:pPr marL="0" indent="0">
              <a:buNone/>
            </a:pPr>
            <a:r>
              <a:rPr lang="hu-HU" b="1" dirty="0"/>
              <a:t>	</a:t>
            </a:r>
            <a:r>
              <a:rPr lang="hu-HU" b="1" dirty="0" smtClean="0"/>
              <a:t>	„Amit </a:t>
            </a:r>
            <a:r>
              <a:rPr lang="hu-HU" b="1" dirty="0"/>
              <a:t>csinálok, segít nekem </a:t>
            </a:r>
            <a:r>
              <a:rPr lang="hu-HU" b="1" dirty="0" smtClean="0"/>
              <a:t>vagy </a:t>
            </a:r>
            <a:r>
              <a:rPr lang="hu-HU" b="1" dirty="0"/>
              <a:t>árt?"</a:t>
            </a:r>
          </a:p>
          <a:p>
            <a:endParaRPr lang="en-HU" sz="1800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15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64504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E7073-7E3D-E44B-B24D-A55B5A19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39" y="771464"/>
            <a:ext cx="10515600" cy="1196674"/>
          </a:xfrm>
        </p:spPr>
        <p:txBody>
          <a:bodyPr>
            <a:normAutofit/>
          </a:bodyPr>
          <a:lstStyle/>
          <a:p>
            <a:r>
              <a:rPr lang="hu-HU" sz="3600" b="1" dirty="0">
                <a:latin typeface="+mn-lt"/>
              </a:rPr>
              <a:t>A </a:t>
            </a:r>
            <a:r>
              <a:rPr lang="hu-HU" sz="3600" b="1" dirty="0" err="1">
                <a:latin typeface="+mn-lt"/>
              </a:rPr>
              <a:t>reziliencia</a:t>
            </a:r>
            <a:r>
              <a:rPr lang="hu-HU" sz="3600" b="1" dirty="0">
                <a:latin typeface="+mn-lt"/>
              </a:rPr>
              <a:t> az egészségi állapotunkat is befolyásolja</a:t>
            </a:r>
            <a:endParaRPr lang="en-HU" sz="3600" b="1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893DA-E919-7043-A1C2-4D4226691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679" y="2063931"/>
            <a:ext cx="9831372" cy="4794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u="sng" dirty="0"/>
              <a:t>Hatással van: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/>
              <a:t>a krónikus betegségekre,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/>
              <a:t>a cukorbetegségre,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/>
              <a:t>a daganatos betegségekre,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/>
              <a:t>a depresszióra és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/>
              <a:t>a Parkinson kórra. </a:t>
            </a:r>
          </a:p>
          <a:p>
            <a:pPr marL="0" indent="0">
              <a:buNone/>
            </a:pPr>
            <a:r>
              <a:rPr lang="hu-HU" dirty="0"/>
              <a:t>A magas </a:t>
            </a:r>
            <a:r>
              <a:rPr lang="hu-HU" dirty="0" err="1"/>
              <a:t>reziliencia</a:t>
            </a:r>
            <a:r>
              <a:rPr lang="hu-HU" dirty="0"/>
              <a:t> szint megvédhet bizonyos pszichiátriai betegségekkel szemben, sőt </a:t>
            </a:r>
            <a:r>
              <a:rPr lang="hu-HU" sz="3500" b="1" dirty="0"/>
              <a:t>segít a jobb életminőség elérésében és az önmegvalósításban is.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16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11864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E7073-7E3D-E44B-B24D-A55B5A19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296" y="240693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 smtClean="0">
                <a:latin typeface="+mn-lt"/>
              </a:rPr>
              <a:t>Hogyan </a:t>
            </a:r>
            <a:r>
              <a:rPr lang="hu-HU" b="1" dirty="0">
                <a:latin typeface="+mn-lt"/>
              </a:rPr>
              <a:t>tudunk </a:t>
            </a:r>
            <a:r>
              <a:rPr lang="hu-HU" b="1" dirty="0" err="1" smtClean="0">
                <a:latin typeface="+mn-lt"/>
              </a:rPr>
              <a:t>reziliens</a:t>
            </a:r>
            <a:r>
              <a:rPr lang="hu-HU" b="1" dirty="0" smtClean="0">
                <a:latin typeface="+mn-lt"/>
              </a:rPr>
              <a:t> emberré válni?</a:t>
            </a:r>
            <a:endParaRPr lang="hu-HU" b="1" dirty="0">
              <a:latin typeface="+mn-lt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17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47954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E7073-7E3D-E44B-B24D-A55B5A19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296" y="1084972"/>
            <a:ext cx="10515600" cy="1325563"/>
          </a:xfrm>
        </p:spPr>
        <p:txBody>
          <a:bodyPr>
            <a:normAutofit/>
          </a:bodyPr>
          <a:lstStyle/>
          <a:p>
            <a:r>
              <a:rPr lang="hu-HU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Rezilienciamodell</a:t>
            </a:r>
            <a:r>
              <a:rPr lang="hu-H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H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893DA-E919-7043-A1C2-4D4226691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3942" y="2646479"/>
            <a:ext cx="8655715" cy="3709871"/>
          </a:xfrm>
        </p:spPr>
        <p:txBody>
          <a:bodyPr>
            <a:normAutofit fontScale="92500" lnSpcReduction="10000"/>
          </a:bodyPr>
          <a:lstStyle/>
          <a:p>
            <a:pPr marL="514350" indent="-514350" fontAlgn="base">
              <a:buAutoNum type="arabicPeriod"/>
            </a:pPr>
            <a:r>
              <a:rPr lang="hu-HU" b="1" dirty="0" smtClean="0"/>
              <a:t>A családi színtérhez </a:t>
            </a:r>
            <a:r>
              <a:rPr lang="hu-HU" dirty="0" smtClean="0"/>
              <a:t>(szülőkkel való kapcsolat) </a:t>
            </a:r>
            <a:r>
              <a:rPr lang="hu-HU" b="1" dirty="0" smtClean="0"/>
              <a:t>és az egyéb közösséghez köthető összetevők</a:t>
            </a:r>
            <a:r>
              <a:rPr lang="hu-HU" dirty="0" smtClean="0"/>
              <a:t> (családtagok, ismerősök, barátok, rokonok szerepe, támogatása)</a:t>
            </a:r>
          </a:p>
          <a:p>
            <a:pPr marL="514350" indent="-514350" fontAlgn="base">
              <a:buAutoNum type="arabicPeriod"/>
            </a:pPr>
            <a:r>
              <a:rPr lang="hu-HU" b="1" dirty="0" smtClean="0"/>
              <a:t>Énhatékonyság színtere </a:t>
            </a:r>
          </a:p>
          <a:p>
            <a:pPr lvl="1" fontAlgn="base">
              <a:buFont typeface="Wingdings" panose="05000000000000000000" pitchFamily="2" charset="2"/>
              <a:buChar char="ü"/>
            </a:pPr>
            <a:r>
              <a:rPr lang="hu-HU" dirty="0" smtClean="0"/>
              <a:t>Mennyire hiszünk önmagunkban</a:t>
            </a:r>
            <a:r>
              <a:rPr lang="hu-HU" dirty="0"/>
              <a:t>, </a:t>
            </a:r>
            <a:r>
              <a:rPr lang="hu-HU" dirty="0" smtClean="0"/>
              <a:t>az </a:t>
            </a:r>
            <a:r>
              <a:rPr lang="hu-HU" dirty="0"/>
              <a:t>élet értelmében, </a:t>
            </a:r>
            <a:endParaRPr lang="hu-HU" dirty="0" smtClean="0"/>
          </a:p>
          <a:p>
            <a:pPr lvl="1" fontAlgn="base">
              <a:buFont typeface="Wingdings" panose="05000000000000000000" pitchFamily="2" charset="2"/>
              <a:buChar char="ü"/>
            </a:pPr>
            <a:r>
              <a:rPr lang="hu-HU" dirty="0" smtClean="0"/>
              <a:t>van-e </a:t>
            </a:r>
            <a:r>
              <a:rPr lang="hu-HU" dirty="0"/>
              <a:t>vallásos </a:t>
            </a:r>
            <a:r>
              <a:rPr lang="hu-HU" dirty="0" smtClean="0"/>
              <a:t>hitünk, </a:t>
            </a:r>
          </a:p>
          <a:p>
            <a:pPr lvl="1" fontAlgn="base">
              <a:buFont typeface="Wingdings" panose="05000000000000000000" pitchFamily="2" charset="2"/>
              <a:buChar char="ü"/>
            </a:pPr>
            <a:r>
              <a:rPr lang="hu-HU" dirty="0" smtClean="0"/>
              <a:t>van-e életcélunk, </a:t>
            </a:r>
          </a:p>
          <a:p>
            <a:pPr lvl="1" fontAlgn="base">
              <a:buFont typeface="Wingdings" panose="05000000000000000000" pitchFamily="2" charset="2"/>
              <a:buChar char="ü"/>
            </a:pPr>
            <a:r>
              <a:rPr lang="hu-HU" dirty="0" smtClean="0"/>
              <a:t>van-e </a:t>
            </a:r>
            <a:r>
              <a:rPr lang="hu-HU" dirty="0"/>
              <a:t>pozitív </a:t>
            </a:r>
            <a:r>
              <a:rPr lang="hu-HU" dirty="0" smtClean="0"/>
              <a:t>jövőképünk, </a:t>
            </a:r>
          </a:p>
          <a:p>
            <a:pPr lvl="1" fontAlgn="base">
              <a:buFont typeface="Wingdings" panose="05000000000000000000" pitchFamily="2" charset="2"/>
              <a:buChar char="ü"/>
            </a:pPr>
            <a:r>
              <a:rPr lang="hu-HU" dirty="0" smtClean="0"/>
              <a:t>mennyire vagyunk képesek </a:t>
            </a:r>
            <a:r>
              <a:rPr lang="hu-HU" dirty="0"/>
              <a:t>az </a:t>
            </a:r>
            <a:r>
              <a:rPr lang="hu-HU" dirty="0" smtClean="0"/>
              <a:t>érzelmeinket </a:t>
            </a:r>
            <a:r>
              <a:rPr lang="hu-HU" dirty="0"/>
              <a:t>felismerni és megélni azokat teljes valójukban, nem pedig tagadva, hárítva azokat.</a:t>
            </a:r>
            <a:endParaRPr lang="hu-HU" dirty="0" smtClean="0"/>
          </a:p>
          <a:p>
            <a:pPr marL="0" indent="0" fontAlgn="base">
              <a:buNone/>
            </a:pPr>
            <a:endParaRPr lang="hu-HU" dirty="0" smtClean="0"/>
          </a:p>
          <a:p>
            <a:pPr marL="457200" indent="-457200" fontAlgn="base">
              <a:buAutoNum type="arabicPeriod"/>
            </a:pPr>
            <a:endParaRPr lang="en-HU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18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229474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E7073-7E3D-E44B-B24D-A55B5A19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296" y="1084972"/>
            <a:ext cx="10515600" cy="1325563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hu-HU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reziliencia</a:t>
            </a:r>
            <a:r>
              <a:rPr lang="hu-H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szerepe a közösségfejlesztésben</a:t>
            </a:r>
            <a:endParaRPr lang="en-H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893DA-E919-7043-A1C2-4D4226691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296" y="2405254"/>
            <a:ext cx="9948938" cy="3943295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rgbClr val="C00000"/>
                </a:solidFill>
              </a:rPr>
              <a:t>Hogyan </a:t>
            </a:r>
            <a:r>
              <a:rPr lang="hu-HU" b="1" dirty="0">
                <a:solidFill>
                  <a:srgbClr val="C00000"/>
                </a:solidFill>
              </a:rPr>
              <a:t>találja meg a szerepét, helyét egy személy egy adott </a:t>
            </a:r>
            <a:r>
              <a:rPr lang="hu-HU" b="1" dirty="0" smtClean="0">
                <a:solidFill>
                  <a:srgbClr val="C00000"/>
                </a:solidFill>
              </a:rPr>
              <a:t>közösségben</a:t>
            </a:r>
            <a:r>
              <a:rPr lang="hu-HU" dirty="0">
                <a:solidFill>
                  <a:srgbClr val="C00000"/>
                </a:solidFill>
              </a:rPr>
              <a:t>?</a:t>
            </a:r>
            <a:r>
              <a:rPr lang="hu-HU" dirty="0" smtClean="0">
                <a:solidFill>
                  <a:srgbClr val="C00000"/>
                </a:solidFill>
              </a:rPr>
              <a:t> </a:t>
            </a:r>
          </a:p>
          <a:p>
            <a:r>
              <a:rPr lang="hu-HU" b="1" dirty="0">
                <a:solidFill>
                  <a:schemeClr val="accent1"/>
                </a:solidFill>
              </a:rPr>
              <a:t>H</a:t>
            </a:r>
            <a:r>
              <a:rPr lang="hu-HU" b="1" dirty="0" smtClean="0">
                <a:solidFill>
                  <a:schemeClr val="accent1"/>
                </a:solidFill>
              </a:rPr>
              <a:t>ogyan </a:t>
            </a:r>
            <a:r>
              <a:rPr lang="hu-HU" b="1" dirty="0">
                <a:solidFill>
                  <a:schemeClr val="accent1"/>
                </a:solidFill>
              </a:rPr>
              <a:t>segítik egymást a közösség </a:t>
            </a:r>
            <a:r>
              <a:rPr lang="hu-HU" b="1" dirty="0" smtClean="0">
                <a:solidFill>
                  <a:schemeClr val="accent1"/>
                </a:solidFill>
              </a:rPr>
              <a:t>tagjai</a:t>
            </a:r>
            <a:r>
              <a:rPr lang="hu-HU" b="1" dirty="0">
                <a:solidFill>
                  <a:schemeClr val="accent1"/>
                </a:solidFill>
              </a:rPr>
              <a:t>?</a:t>
            </a:r>
            <a:endParaRPr lang="hu-HU" b="1" dirty="0" smtClean="0">
              <a:solidFill>
                <a:schemeClr val="accent1"/>
              </a:solidFill>
            </a:endParaRPr>
          </a:p>
          <a:p>
            <a:r>
              <a:rPr lang="hu-HU" sz="3500" b="1" dirty="0">
                <a:solidFill>
                  <a:schemeClr val="accent6"/>
                </a:solidFill>
              </a:rPr>
              <a:t>M</a:t>
            </a:r>
            <a:r>
              <a:rPr lang="hu-HU" sz="3500" b="1" dirty="0" smtClean="0">
                <a:solidFill>
                  <a:schemeClr val="accent6"/>
                </a:solidFill>
              </a:rPr>
              <a:t>ennyire </a:t>
            </a:r>
            <a:r>
              <a:rPr lang="hu-HU" sz="3500" b="1" dirty="0">
                <a:solidFill>
                  <a:schemeClr val="accent6"/>
                </a:solidFill>
              </a:rPr>
              <a:t>stabil és szeretetteljes az adott közösség</a:t>
            </a:r>
            <a:r>
              <a:rPr lang="hu-HU" sz="3500" dirty="0" smtClean="0">
                <a:solidFill>
                  <a:schemeClr val="accent6"/>
                </a:solidFill>
              </a:rPr>
              <a:t>.</a:t>
            </a:r>
          </a:p>
          <a:p>
            <a:pPr marL="0" indent="0">
              <a:buNone/>
            </a:pPr>
            <a:r>
              <a:rPr lang="hu-HU" dirty="0"/>
              <a:t>A</a:t>
            </a:r>
            <a:r>
              <a:rPr lang="hu-HU" dirty="0" smtClean="0"/>
              <a:t>z </a:t>
            </a:r>
            <a:r>
              <a:rPr lang="hu-HU" dirty="0"/>
              <a:t>egyén teljesítményét jelentősen befolyásolja az, hogy </a:t>
            </a:r>
            <a:r>
              <a:rPr lang="hu-HU" b="1" dirty="0"/>
              <a:t>mennyire érzi </a:t>
            </a:r>
            <a:r>
              <a:rPr lang="hu-HU" b="1" dirty="0" err="1"/>
              <a:t>megbecsültnek</a:t>
            </a:r>
            <a:r>
              <a:rPr lang="hu-HU" b="1" dirty="0"/>
              <a:t>, befogadottnak magát a számára fontos közösségben. 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19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6676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2</a:t>
            </a:fld>
            <a:endParaRPr lang="en-HU"/>
          </a:p>
        </p:txBody>
      </p:sp>
      <p:sp>
        <p:nvSpPr>
          <p:cNvPr id="3" name="Téglalap 2"/>
          <p:cNvSpPr/>
          <p:nvPr/>
        </p:nvSpPr>
        <p:spPr>
          <a:xfrm>
            <a:off x="7049589" y="2320235"/>
            <a:ext cx="501178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/>
              <a:t>„Pesszimista az, aki nehézségeket csinál a lehetőségeiből; </a:t>
            </a:r>
          </a:p>
          <a:p>
            <a:r>
              <a:rPr lang="hu-HU" sz="2800" b="1" dirty="0"/>
              <a:t>optimista az, aki a nehézségeiből lehetőségeket teremt.” </a:t>
            </a:r>
          </a:p>
          <a:p>
            <a:r>
              <a:rPr lang="hu-HU" sz="2800" b="1" dirty="0"/>
              <a:t>		Robert </a:t>
            </a:r>
            <a:r>
              <a:rPr lang="hu-HU" sz="2800" b="1" dirty="0" err="1"/>
              <a:t>Mansell</a:t>
            </a:r>
            <a:r>
              <a:rPr lang="hu-HU" sz="2800" b="1" dirty="0"/>
              <a:t> </a:t>
            </a:r>
            <a:endParaRPr lang="hu-HU" sz="1600" dirty="0"/>
          </a:p>
          <a:p>
            <a:r>
              <a:rPr lang="hu-HU" sz="2800" dirty="0"/>
              <a:t/>
            </a:r>
            <a:br>
              <a:rPr lang="hu-HU" sz="2800" dirty="0"/>
            </a:br>
            <a:endParaRPr lang="hu-HU" sz="2800" dirty="0"/>
          </a:p>
        </p:txBody>
      </p:sp>
      <p:pic>
        <p:nvPicPr>
          <p:cNvPr id="6" name="Tartalom helye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14" y="2055223"/>
            <a:ext cx="6222201" cy="3499987"/>
          </a:xfrm>
        </p:spPr>
      </p:pic>
    </p:spTree>
    <p:extLst>
      <p:ext uri="{BB962C8B-B14F-4D97-AF65-F5344CB8AC3E}">
        <p14:creationId xmlns:p14="http://schemas.microsoft.com/office/powerpoint/2010/main" val="354315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E7073-7E3D-E44B-B24D-A55B5A19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570" y="936927"/>
            <a:ext cx="10515600" cy="578364"/>
          </a:xfrm>
        </p:spPr>
        <p:txBody>
          <a:bodyPr>
            <a:normAutofit fontScale="90000"/>
          </a:bodyPr>
          <a:lstStyle/>
          <a:p>
            <a:r>
              <a:rPr lang="hu-HU" sz="3600" b="1" dirty="0" smtClean="0">
                <a:latin typeface="+mn-lt"/>
              </a:rPr>
              <a:t>Hogyan tudjuk elősegíteni a </a:t>
            </a:r>
            <a:r>
              <a:rPr lang="hu-HU" sz="3600" b="1" dirty="0" err="1" smtClean="0">
                <a:latin typeface="+mn-lt"/>
              </a:rPr>
              <a:t>rezilienciának</a:t>
            </a:r>
            <a:r>
              <a:rPr lang="hu-HU" sz="3600" b="1" dirty="0" smtClean="0">
                <a:latin typeface="+mn-lt"/>
              </a:rPr>
              <a:t> a </a:t>
            </a:r>
            <a:r>
              <a:rPr lang="hu-HU" sz="3600" b="1" dirty="0">
                <a:latin typeface="+mn-lt"/>
              </a:rPr>
              <a:t>kifejlődését?</a:t>
            </a:r>
            <a:endParaRPr lang="hu-HU" sz="36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893DA-E919-7043-A1C2-4D4226691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296" y="1663337"/>
            <a:ext cx="10310344" cy="5120640"/>
          </a:xfrm>
        </p:spPr>
        <p:txBody>
          <a:bodyPr>
            <a:normAutofit lnSpcReduction="10000"/>
          </a:bodyPr>
          <a:lstStyle/>
          <a:p>
            <a:pPr fontAlgn="base"/>
            <a:r>
              <a:rPr lang="hu-HU" sz="3200" b="1" dirty="0">
                <a:solidFill>
                  <a:srgbClr val="C00000"/>
                </a:solidFill>
              </a:rPr>
              <a:t>B</a:t>
            </a:r>
            <a:r>
              <a:rPr lang="hu-HU" sz="3200" b="1" dirty="0" smtClean="0">
                <a:solidFill>
                  <a:srgbClr val="C00000"/>
                </a:solidFill>
              </a:rPr>
              <a:t>iztonságot </a:t>
            </a:r>
            <a:r>
              <a:rPr lang="hu-HU" sz="3200" b="1" dirty="0">
                <a:solidFill>
                  <a:srgbClr val="C00000"/>
                </a:solidFill>
              </a:rPr>
              <a:t>nyújtó </a:t>
            </a:r>
            <a:r>
              <a:rPr lang="hu-HU" sz="3200" b="1" dirty="0" smtClean="0">
                <a:solidFill>
                  <a:srgbClr val="C00000"/>
                </a:solidFill>
              </a:rPr>
              <a:t>környezettel,</a:t>
            </a:r>
          </a:p>
          <a:p>
            <a:pPr fontAlgn="base"/>
            <a:r>
              <a:rPr lang="hu-HU" dirty="0" smtClean="0"/>
              <a:t>Érzékenységgel</a:t>
            </a:r>
            <a:r>
              <a:rPr lang="hu-HU" dirty="0"/>
              <a:t>, </a:t>
            </a:r>
            <a:r>
              <a:rPr lang="hu-HU" b="1" dirty="0"/>
              <a:t>nyitottsággal </a:t>
            </a:r>
            <a:r>
              <a:rPr lang="hu-HU" b="1" dirty="0" smtClean="0"/>
              <a:t>egymás szükségleteire</a:t>
            </a:r>
            <a:r>
              <a:rPr lang="hu-HU" dirty="0" smtClean="0"/>
              <a:t>,</a:t>
            </a:r>
          </a:p>
          <a:p>
            <a:pPr fontAlgn="base"/>
            <a:r>
              <a:rPr lang="hu-HU" sz="3600" b="1" dirty="0" smtClean="0">
                <a:solidFill>
                  <a:srgbClr val="0070C0"/>
                </a:solidFill>
              </a:rPr>
              <a:t>Hálával,</a:t>
            </a:r>
          </a:p>
          <a:p>
            <a:pPr fontAlgn="base"/>
            <a:r>
              <a:rPr lang="hu-HU" dirty="0" smtClean="0"/>
              <a:t>Egymás felé a </a:t>
            </a:r>
            <a:r>
              <a:rPr lang="hu-HU" b="1" dirty="0"/>
              <a:t>bizalom </a:t>
            </a:r>
            <a:r>
              <a:rPr lang="hu-HU" b="1" dirty="0" smtClean="0"/>
              <a:t>kiépítésével</a:t>
            </a:r>
            <a:r>
              <a:rPr lang="hu-HU" b="1" dirty="0"/>
              <a:t>,</a:t>
            </a:r>
            <a:endParaRPr lang="hu-HU" b="1" dirty="0" smtClean="0"/>
          </a:p>
          <a:p>
            <a:pPr fontAlgn="base"/>
            <a:r>
              <a:rPr lang="hu-HU" b="1" dirty="0" smtClean="0"/>
              <a:t>A másik önbecsülésének</a:t>
            </a:r>
            <a:r>
              <a:rPr lang="hu-HU" b="1" dirty="0"/>
              <a:t>, </a:t>
            </a:r>
            <a:r>
              <a:rPr lang="hu-HU" b="1" dirty="0" smtClean="0"/>
              <a:t>önbizalmának </a:t>
            </a:r>
            <a:r>
              <a:rPr lang="hu-HU" b="1" dirty="0"/>
              <a:t>az </a:t>
            </a:r>
            <a:r>
              <a:rPr lang="hu-HU" b="1" dirty="0" smtClean="0"/>
              <a:t>erősítésével</a:t>
            </a:r>
            <a:r>
              <a:rPr lang="hu-HU" dirty="0" smtClean="0"/>
              <a:t>,</a:t>
            </a:r>
          </a:p>
          <a:p>
            <a:pPr fontAlgn="base"/>
            <a:r>
              <a:rPr lang="hu-HU" sz="3200" b="1" dirty="0" smtClean="0">
                <a:solidFill>
                  <a:schemeClr val="accent6"/>
                </a:solidFill>
              </a:rPr>
              <a:t>Optimista hozzáállással</a:t>
            </a:r>
            <a:r>
              <a:rPr lang="hu-HU" sz="3200" b="1" dirty="0">
                <a:solidFill>
                  <a:schemeClr val="accent6"/>
                </a:solidFill>
              </a:rPr>
              <a:t>,</a:t>
            </a:r>
            <a:endParaRPr lang="hu-HU" sz="3200" b="1" dirty="0" smtClean="0">
              <a:solidFill>
                <a:schemeClr val="accent6"/>
              </a:solidFill>
            </a:endParaRPr>
          </a:p>
          <a:p>
            <a:pPr fontAlgn="base"/>
            <a:r>
              <a:rPr lang="hu-HU" dirty="0" smtClean="0"/>
              <a:t>Kihívást </a:t>
            </a:r>
            <a:r>
              <a:rPr lang="hu-HU" dirty="0"/>
              <a:t>jelentő, de ugyanakkor </a:t>
            </a:r>
            <a:r>
              <a:rPr lang="hu-HU" b="1" dirty="0"/>
              <a:t>teljesíthető </a:t>
            </a:r>
            <a:r>
              <a:rPr lang="hu-HU" b="1" dirty="0" smtClean="0"/>
              <a:t>követelmények támasztásával,</a:t>
            </a:r>
          </a:p>
          <a:p>
            <a:pPr fontAlgn="base"/>
            <a:r>
              <a:rPr lang="hu-HU" dirty="0" smtClean="0"/>
              <a:t>Egyénre </a:t>
            </a:r>
            <a:r>
              <a:rPr lang="hu-HU" dirty="0"/>
              <a:t>szabott támogatás </a:t>
            </a:r>
            <a:r>
              <a:rPr lang="hu-HU" dirty="0" smtClean="0"/>
              <a:t>nyújtásával</a:t>
            </a:r>
            <a:r>
              <a:rPr lang="hu-HU" dirty="0"/>
              <a:t>,</a:t>
            </a:r>
            <a:endParaRPr lang="hu-HU" dirty="0" smtClean="0"/>
          </a:p>
          <a:p>
            <a:pPr fontAlgn="base"/>
            <a:r>
              <a:rPr lang="hu-HU" sz="3200" b="1" dirty="0" smtClean="0">
                <a:solidFill>
                  <a:srgbClr val="C00000"/>
                </a:solidFill>
              </a:rPr>
              <a:t>Bátorítással</a:t>
            </a:r>
            <a:r>
              <a:rPr lang="hu-HU" sz="3200" dirty="0" smtClean="0">
                <a:solidFill>
                  <a:srgbClr val="C00000"/>
                </a:solidFill>
              </a:rPr>
              <a:t> </a:t>
            </a:r>
            <a:r>
              <a:rPr lang="hu-HU" sz="3200" dirty="0">
                <a:solidFill>
                  <a:srgbClr val="C00000"/>
                </a:solidFill>
              </a:rPr>
              <a:t>és </a:t>
            </a:r>
            <a:r>
              <a:rPr lang="hu-HU" sz="3200" b="1" dirty="0" smtClean="0">
                <a:solidFill>
                  <a:srgbClr val="C00000"/>
                </a:solidFill>
              </a:rPr>
              <a:t>konstruktív </a:t>
            </a:r>
            <a:r>
              <a:rPr lang="hu-HU" sz="3200" b="1" dirty="0">
                <a:solidFill>
                  <a:srgbClr val="C00000"/>
                </a:solidFill>
              </a:rPr>
              <a:t>visszacsatolással.</a:t>
            </a:r>
          </a:p>
          <a:p>
            <a:pPr marL="0" indent="0" fontAlgn="base">
              <a:buNone/>
            </a:pPr>
            <a:endParaRPr lang="en-HU" sz="2400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20</a:t>
            </a:fld>
            <a:endParaRPr lang="en-HU" dirty="0"/>
          </a:p>
        </p:txBody>
      </p:sp>
    </p:spTree>
    <p:extLst>
      <p:ext uri="{BB962C8B-B14F-4D97-AF65-F5344CB8AC3E}">
        <p14:creationId xmlns:p14="http://schemas.microsoft.com/office/powerpoint/2010/main" val="21390862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21</a:t>
            </a:fld>
            <a:endParaRPr lang="en-HU"/>
          </a:p>
        </p:txBody>
      </p:sp>
      <p:pic>
        <p:nvPicPr>
          <p:cNvPr id="5122" name="Picture 2" descr="Kép előnéze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236" y="1096585"/>
            <a:ext cx="4004762" cy="533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29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22</a:t>
            </a:fld>
            <a:endParaRPr lang="en-HU"/>
          </a:p>
        </p:txBody>
      </p:sp>
      <p:sp>
        <p:nvSpPr>
          <p:cNvPr id="3" name="Téglalap 2"/>
          <p:cNvSpPr/>
          <p:nvPr/>
        </p:nvSpPr>
        <p:spPr>
          <a:xfrm>
            <a:off x="1454332" y="2925467"/>
            <a:ext cx="82905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A tudományos világ figyelme egy ideje újra a rituálékra </a:t>
            </a:r>
            <a:r>
              <a:rPr lang="hu-HU" sz="2800" dirty="0" smtClean="0"/>
              <a:t>fókuszál.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 smtClean="0">
                <a:solidFill>
                  <a:srgbClr val="C00000"/>
                </a:solidFill>
              </a:rPr>
              <a:t>A </a:t>
            </a:r>
            <a:r>
              <a:rPr lang="hu-HU" sz="2800" b="1" dirty="0">
                <a:solidFill>
                  <a:srgbClr val="C00000"/>
                </a:solidFill>
              </a:rPr>
              <a:t>világban tapasztalható óriási átláthatatlanság</a:t>
            </a:r>
            <a:r>
              <a:rPr lang="hu-HU" sz="2800" dirty="0">
                <a:solidFill>
                  <a:srgbClr val="C00000"/>
                </a:solidFill>
              </a:rPr>
              <a:t>, </a:t>
            </a:r>
            <a:br>
              <a:rPr lang="hu-HU" sz="2800" dirty="0">
                <a:solidFill>
                  <a:srgbClr val="C00000"/>
                </a:solidFill>
              </a:rPr>
            </a:br>
            <a:r>
              <a:rPr lang="hu-HU" sz="2800" b="1" dirty="0">
                <a:solidFill>
                  <a:srgbClr val="C00000"/>
                </a:solidFill>
              </a:rPr>
              <a:t>a családok és egyéb közösségek széthullása a rituálék újrafelfedezésé</a:t>
            </a:r>
            <a:r>
              <a:rPr lang="hu-HU" sz="2800" dirty="0">
                <a:solidFill>
                  <a:srgbClr val="C00000"/>
                </a:solidFill>
              </a:rPr>
              <a:t>t</a:t>
            </a:r>
            <a:r>
              <a:rPr lang="hu-HU" sz="2800" dirty="0"/>
              <a:t> </a:t>
            </a:r>
            <a:r>
              <a:rPr lang="hu-HU" sz="2800" dirty="0" smtClean="0"/>
              <a:t>eredményezte </a:t>
            </a:r>
            <a:r>
              <a:rPr lang="hu-HU" dirty="0" smtClean="0"/>
              <a:t>(Assmann </a:t>
            </a:r>
            <a:r>
              <a:rPr lang="hu-HU" dirty="0"/>
              <a:t>J.</a:t>
            </a:r>
            <a:r>
              <a:rPr lang="hu-HU" i="1" dirty="0"/>
              <a:t> </a:t>
            </a:r>
            <a:r>
              <a:rPr lang="hu-HU" dirty="0"/>
              <a:t>1992</a:t>
            </a:r>
            <a:r>
              <a:rPr lang="hu-HU" dirty="0" smtClean="0"/>
              <a:t>)</a:t>
            </a:r>
            <a:r>
              <a:rPr lang="hu-HU" sz="2800" dirty="0" smtClean="0"/>
              <a:t>.</a:t>
            </a:r>
            <a:r>
              <a:rPr lang="hu-HU" sz="2800" dirty="0"/>
              <a:t/>
            </a:r>
            <a:br>
              <a:rPr lang="hu-HU" sz="2800" dirty="0"/>
            </a:br>
            <a:endParaRPr lang="hu-HU" sz="280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942703" y="1444988"/>
            <a:ext cx="10515600" cy="1002121"/>
          </a:xfrm>
        </p:spPr>
        <p:txBody>
          <a:bodyPr/>
          <a:lstStyle/>
          <a:p>
            <a:r>
              <a:rPr lang="hu-HU" b="1" dirty="0" smtClean="0">
                <a:latin typeface="+mn-lt"/>
              </a:rPr>
              <a:t>Rituálék</a:t>
            </a:r>
            <a:endParaRPr lang="hu-HU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907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E7073-7E3D-E44B-B24D-A55B5A19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296" y="1084972"/>
            <a:ext cx="10515600" cy="1325563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 tér és idő jelentősége</a:t>
            </a:r>
            <a:endParaRPr lang="en-H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893DA-E919-7043-A1C2-4D4226691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7188" y="2281648"/>
            <a:ext cx="9770413" cy="4715690"/>
          </a:xfrm>
        </p:spPr>
        <p:txBody>
          <a:bodyPr>
            <a:normAutofit/>
          </a:bodyPr>
          <a:lstStyle/>
          <a:p>
            <a:r>
              <a:rPr lang="hu-HU" dirty="0"/>
              <a:t>A</a:t>
            </a:r>
            <a:r>
              <a:rPr lang="hu-HU" dirty="0" smtClean="0"/>
              <a:t> </a:t>
            </a:r>
            <a:r>
              <a:rPr lang="hu-HU" dirty="0"/>
              <a:t>rituálék </a:t>
            </a:r>
            <a:r>
              <a:rPr lang="hu-HU" sz="3200" b="1" dirty="0"/>
              <a:t>térhez és időhöz egyaránt </a:t>
            </a:r>
            <a:r>
              <a:rPr lang="hu-HU" sz="3200" b="1" dirty="0" smtClean="0"/>
              <a:t>kötöttek.</a:t>
            </a:r>
          </a:p>
          <a:p>
            <a:r>
              <a:rPr lang="hu-HU" dirty="0"/>
              <a:t>A rituálék többek között abban is </a:t>
            </a:r>
            <a:r>
              <a:rPr lang="hu-HU" sz="3200" b="1" dirty="0">
                <a:solidFill>
                  <a:schemeClr val="accent6"/>
                </a:solidFill>
              </a:rPr>
              <a:t>segítenek, hogy bevezessük a gyermekeket a társadalom időrendjébe.</a:t>
            </a:r>
            <a:r>
              <a:rPr lang="hu-HU" dirty="0"/>
              <a:t> Az óvodás gyermekek nem ismerik az órát, teljesen más időérzékkel rendelkeznek, mint a felnőttek. </a:t>
            </a:r>
            <a:r>
              <a:rPr lang="hu-HU" b="1" dirty="0">
                <a:solidFill>
                  <a:schemeClr val="accent1"/>
                </a:solidFill>
              </a:rPr>
              <a:t>Az időt leginkább az események, a történések egymásutániságából érzékelik. </a:t>
            </a:r>
            <a:endParaRPr lang="hu-HU" b="1" dirty="0" smtClean="0">
              <a:solidFill>
                <a:schemeClr val="accent1"/>
              </a:solidFill>
            </a:endParaRPr>
          </a:p>
          <a:p>
            <a:r>
              <a:rPr lang="hu-HU" dirty="0"/>
              <a:t>A rituálékkal </a:t>
            </a:r>
            <a:r>
              <a:rPr lang="hu-HU" sz="3200" b="1" dirty="0">
                <a:solidFill>
                  <a:srgbClr val="C00000"/>
                </a:solidFill>
              </a:rPr>
              <a:t>szerkezetet adhatunk a napnak. </a:t>
            </a:r>
            <a:endParaRPr lang="hu-HU" sz="3200" b="1" dirty="0" smtClean="0">
              <a:solidFill>
                <a:srgbClr val="C00000"/>
              </a:solidFill>
            </a:endParaRPr>
          </a:p>
          <a:p>
            <a:r>
              <a:rPr lang="hu-HU" dirty="0" smtClean="0"/>
              <a:t>Az </a:t>
            </a:r>
            <a:r>
              <a:rPr lang="hu-HU" dirty="0"/>
              <a:t>idővel való rituális bánásmódban jön létre az idő kompetenciája, mint szociális kompetencia. </a:t>
            </a:r>
            <a:r>
              <a:rPr lang="hu-HU" sz="2200" dirty="0" smtClean="0"/>
              <a:t>(</a:t>
            </a:r>
            <a:r>
              <a:rPr lang="hu-HU" sz="2200" dirty="0" err="1"/>
              <a:t>Wulf</a:t>
            </a:r>
            <a:r>
              <a:rPr lang="hu-HU" sz="2200" dirty="0"/>
              <a:t> </a:t>
            </a:r>
            <a:r>
              <a:rPr lang="hu-HU" sz="2200" dirty="0" err="1"/>
              <a:t>Ch</a:t>
            </a:r>
            <a:r>
              <a:rPr lang="hu-HU" sz="2200" dirty="0"/>
              <a:t>.</a:t>
            </a:r>
            <a:r>
              <a:rPr lang="hu-HU" sz="2200" i="1" dirty="0"/>
              <a:t> </a:t>
            </a:r>
            <a:r>
              <a:rPr lang="hu-HU" sz="2200" dirty="0"/>
              <a:t>2007</a:t>
            </a:r>
            <a:r>
              <a:rPr lang="hu-HU" sz="2200" dirty="0" smtClean="0"/>
              <a:t>).</a:t>
            </a:r>
          </a:p>
          <a:p>
            <a:endParaRPr lang="hu-HU" sz="2200" dirty="0"/>
          </a:p>
          <a:p>
            <a:endParaRPr lang="en-HU" sz="1800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23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91253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E7073-7E3D-E44B-B24D-A55B5A19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296" y="1084972"/>
            <a:ext cx="10515600" cy="1325563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Az idő jelentősége</a:t>
            </a:r>
            <a:endParaRPr lang="en-H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893DA-E919-7043-A1C2-4D4226691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387" y="2621288"/>
            <a:ext cx="5398709" cy="3213459"/>
          </a:xfrm>
        </p:spPr>
        <p:txBody>
          <a:bodyPr>
            <a:normAutofit fontScale="92500"/>
          </a:bodyPr>
          <a:lstStyle/>
          <a:p>
            <a:r>
              <a:rPr lang="hu-HU" dirty="0"/>
              <a:t>Az óvodás </a:t>
            </a:r>
            <a:r>
              <a:rPr lang="hu-HU" dirty="0" smtClean="0"/>
              <a:t>gyermekek </a:t>
            </a:r>
            <a:r>
              <a:rPr lang="hu-HU" dirty="0"/>
              <a:t>is </a:t>
            </a:r>
            <a:r>
              <a:rPr lang="hu-HU" b="1" dirty="0"/>
              <a:t>az időt spirálszerű körforgásként </a:t>
            </a:r>
            <a:r>
              <a:rPr lang="hu-HU" b="1" dirty="0" smtClean="0"/>
              <a:t>élik meg</a:t>
            </a:r>
            <a:r>
              <a:rPr lang="hu-HU" b="1" dirty="0"/>
              <a:t>. </a:t>
            </a:r>
            <a:r>
              <a:rPr lang="hu-HU" dirty="0"/>
              <a:t>A folyton visszatérő, ciklikusan megjelenő elemek pedig </a:t>
            </a:r>
            <a:r>
              <a:rPr lang="hu-HU" b="1" dirty="0"/>
              <a:t>biztonságot adnak </a:t>
            </a:r>
            <a:r>
              <a:rPr lang="hu-HU" b="1" dirty="0" smtClean="0"/>
              <a:t>számukra</a:t>
            </a:r>
            <a:r>
              <a:rPr lang="hu-HU" b="1" dirty="0"/>
              <a:t>.</a:t>
            </a:r>
            <a:r>
              <a:rPr lang="hu-HU" dirty="0"/>
              <a:t> </a:t>
            </a:r>
          </a:p>
          <a:p>
            <a:r>
              <a:rPr lang="hu-HU" dirty="0"/>
              <a:t>Az életükbe naponta beiktatott </a:t>
            </a:r>
            <a:r>
              <a:rPr lang="hu-HU" b="1" dirty="0"/>
              <a:t>rituálék segítik őket az időben való </a:t>
            </a:r>
            <a:r>
              <a:rPr lang="hu-HU" b="1" dirty="0" smtClean="0"/>
              <a:t>tájékozódásban </a:t>
            </a:r>
            <a:r>
              <a:rPr lang="hu-HU" sz="1900" dirty="0"/>
              <a:t>(Németh</a:t>
            </a:r>
            <a:r>
              <a:rPr lang="hu-HU" sz="1900" i="1" dirty="0"/>
              <a:t> </a:t>
            </a:r>
            <a:r>
              <a:rPr lang="hu-HU" sz="1900" dirty="0"/>
              <a:t>2010)</a:t>
            </a:r>
            <a:r>
              <a:rPr lang="hu-HU" sz="1900" b="1" dirty="0" smtClean="0"/>
              <a:t>. </a:t>
            </a:r>
            <a:endParaRPr lang="hu-HU" sz="1900" b="1" dirty="0"/>
          </a:p>
          <a:p>
            <a:endParaRPr lang="hu-HU" sz="2200" dirty="0"/>
          </a:p>
          <a:p>
            <a:endParaRPr lang="en-HU" sz="1800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24</a:t>
            </a:fld>
            <a:endParaRPr lang="en-HU"/>
          </a:p>
        </p:txBody>
      </p:sp>
      <p:pic>
        <p:nvPicPr>
          <p:cNvPr id="7170" name="Picture 2" descr="Idő mértékegységei - az idő mértékegységeiről minden informáci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011" y="2446030"/>
            <a:ext cx="5395565" cy="35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94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E7073-7E3D-E44B-B24D-A55B5A19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296" y="1084972"/>
            <a:ext cx="10515600" cy="1325563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 rituálék szerepe</a:t>
            </a:r>
            <a:endParaRPr lang="en-H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893DA-E919-7043-A1C2-4D4226691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194" y="2410536"/>
            <a:ext cx="10154195" cy="4625990"/>
          </a:xfrm>
        </p:spPr>
        <p:txBody>
          <a:bodyPr>
            <a:normAutofit fontScale="92500" lnSpcReduction="20000"/>
          </a:bodyPr>
          <a:lstStyle/>
          <a:p>
            <a:r>
              <a:rPr lang="hu-HU" sz="3500" dirty="0" smtClean="0">
                <a:solidFill>
                  <a:schemeClr val="accent6"/>
                </a:solidFill>
              </a:rPr>
              <a:t>A rituálékban </a:t>
            </a:r>
            <a:r>
              <a:rPr lang="hu-HU" sz="3800" b="1" i="1" dirty="0" smtClean="0">
                <a:solidFill>
                  <a:schemeClr val="accent6"/>
                </a:solidFill>
              </a:rPr>
              <a:t>„egy </a:t>
            </a:r>
            <a:r>
              <a:rPr lang="hu-HU" sz="3800" b="1" i="1" dirty="0">
                <a:solidFill>
                  <a:schemeClr val="accent6"/>
                </a:solidFill>
              </a:rPr>
              <a:t>időre megnyugszik a világ, és benne mi is”</a:t>
            </a:r>
            <a:r>
              <a:rPr lang="hu-HU" sz="3500" b="1" i="1" dirty="0">
                <a:solidFill>
                  <a:schemeClr val="accent6"/>
                </a:solidFill>
              </a:rPr>
              <a:t> </a:t>
            </a:r>
            <a:r>
              <a:rPr lang="hu-HU" sz="2000" dirty="0" smtClean="0"/>
              <a:t>(</a:t>
            </a:r>
            <a:r>
              <a:rPr lang="hu-HU" sz="2000" dirty="0" err="1" smtClean="0"/>
              <a:t>Heiko</a:t>
            </a:r>
            <a:r>
              <a:rPr lang="hu-HU" sz="2000" dirty="0" smtClean="0"/>
              <a:t> Ernst, idézi </a:t>
            </a:r>
            <a:r>
              <a:rPr lang="hu-HU" sz="2000" dirty="0" err="1" smtClean="0"/>
              <a:t>Grün</a:t>
            </a:r>
            <a:r>
              <a:rPr lang="hu-HU" sz="2000" dirty="0" smtClean="0"/>
              <a:t> </a:t>
            </a:r>
            <a:r>
              <a:rPr lang="hu-HU" sz="2000" dirty="0"/>
              <a:t>2008, p. 14</a:t>
            </a:r>
            <a:r>
              <a:rPr lang="hu-HU" sz="2000" dirty="0" smtClean="0"/>
              <a:t>).</a:t>
            </a:r>
          </a:p>
          <a:p>
            <a:r>
              <a:rPr lang="hu-HU" dirty="0" smtClean="0"/>
              <a:t>A rituálék segítségével </a:t>
            </a:r>
            <a:r>
              <a:rPr lang="hu-HU" sz="3800" b="1" dirty="0" smtClean="0">
                <a:solidFill>
                  <a:srgbClr val="C00000"/>
                </a:solidFill>
              </a:rPr>
              <a:t>otthonra találunk.</a:t>
            </a:r>
          </a:p>
          <a:p>
            <a:r>
              <a:rPr lang="hu-HU" b="1" dirty="0"/>
              <a:t>Általuk </a:t>
            </a:r>
            <a:r>
              <a:rPr lang="hu-HU" sz="3800" b="1" dirty="0">
                <a:solidFill>
                  <a:schemeClr val="accent1"/>
                </a:solidFill>
              </a:rPr>
              <a:t>helyreáll a rend és a biztonság</a:t>
            </a:r>
            <a:r>
              <a:rPr lang="hu-HU" dirty="0"/>
              <a:t>, mintegy kompenzálva a hétköznapok rendetlenségét. </a:t>
            </a:r>
            <a:endParaRPr lang="hu-HU" dirty="0" smtClean="0"/>
          </a:p>
          <a:p>
            <a:r>
              <a:rPr lang="hu-HU" sz="3800" b="1" dirty="0">
                <a:solidFill>
                  <a:schemeClr val="accent6"/>
                </a:solidFill>
              </a:rPr>
              <a:t>Közösséget</a:t>
            </a:r>
            <a:r>
              <a:rPr lang="hu-HU" sz="3800" dirty="0">
                <a:solidFill>
                  <a:schemeClr val="accent6"/>
                </a:solidFill>
              </a:rPr>
              <a:t>,</a:t>
            </a:r>
            <a:r>
              <a:rPr lang="hu-HU" dirty="0"/>
              <a:t> szociális kapcsolatokat, közös vonásokat </a:t>
            </a:r>
            <a:r>
              <a:rPr lang="hu-HU" sz="3800" b="1" dirty="0" smtClean="0">
                <a:solidFill>
                  <a:schemeClr val="accent6"/>
                </a:solidFill>
              </a:rPr>
              <a:t>teremt</a:t>
            </a:r>
            <a:r>
              <a:rPr lang="hu-HU" sz="3800" dirty="0" smtClean="0">
                <a:solidFill>
                  <a:schemeClr val="accent6"/>
                </a:solidFill>
              </a:rPr>
              <a:t>.</a:t>
            </a:r>
          </a:p>
          <a:p>
            <a:r>
              <a:rPr lang="hu-HU" b="1" dirty="0"/>
              <a:t>S</a:t>
            </a:r>
            <a:r>
              <a:rPr lang="hu-HU" b="1" dirty="0" smtClean="0"/>
              <a:t>egít </a:t>
            </a:r>
            <a:r>
              <a:rPr lang="hu-HU" b="1" dirty="0"/>
              <a:t>értelmezni és rendezni az emberi viszonyokat. </a:t>
            </a:r>
            <a:endParaRPr lang="hu-HU" b="1" dirty="0" smtClean="0"/>
          </a:p>
          <a:p>
            <a:r>
              <a:rPr lang="hu-HU" b="1" dirty="0"/>
              <a:t>Nélkülözhetetlen a </a:t>
            </a:r>
            <a:r>
              <a:rPr lang="hu-HU" sz="3800" b="1" dirty="0">
                <a:solidFill>
                  <a:srgbClr val="C00000"/>
                </a:solidFill>
              </a:rPr>
              <a:t>vallásban</a:t>
            </a:r>
            <a:r>
              <a:rPr lang="hu-HU" b="1" dirty="0"/>
              <a:t>, a politikában, a gazdaságban, a tudományos életben, de a </a:t>
            </a:r>
            <a:r>
              <a:rPr lang="hu-HU" sz="3500" b="1" dirty="0">
                <a:solidFill>
                  <a:schemeClr val="accent1"/>
                </a:solidFill>
              </a:rPr>
              <a:t>családban</a:t>
            </a:r>
            <a:r>
              <a:rPr lang="hu-HU" b="1" dirty="0"/>
              <a:t> éppúgy, mint </a:t>
            </a:r>
            <a:r>
              <a:rPr lang="hu-HU" sz="3500" b="1" dirty="0">
                <a:solidFill>
                  <a:schemeClr val="accent6"/>
                </a:solidFill>
              </a:rPr>
              <a:t>az oktatási-nevelési </a:t>
            </a:r>
            <a:r>
              <a:rPr lang="hu-HU" sz="3500" b="1" dirty="0" smtClean="0">
                <a:solidFill>
                  <a:schemeClr val="accent6"/>
                </a:solidFill>
              </a:rPr>
              <a:t>intézményekben, így </a:t>
            </a:r>
            <a:r>
              <a:rPr lang="hu-HU" sz="3500" b="1" dirty="0" smtClean="0">
                <a:solidFill>
                  <a:srgbClr val="FF0000"/>
                </a:solidFill>
              </a:rPr>
              <a:t>az egyetemeken is.</a:t>
            </a:r>
            <a:endParaRPr lang="hu-HU" sz="3500" b="1" dirty="0">
              <a:solidFill>
                <a:srgbClr val="FF0000"/>
              </a:solidFill>
            </a:endParaRPr>
          </a:p>
          <a:p>
            <a:endParaRPr lang="en-HU" sz="1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25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54338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E7073-7E3D-E44B-B24D-A55B5A19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296" y="1084972"/>
            <a:ext cx="10515600" cy="1325563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hu-H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rituálék</a:t>
            </a:r>
            <a:endParaRPr lang="en-H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893DA-E919-7043-A1C2-4D4226691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3976" y="2151017"/>
            <a:ext cx="9770413" cy="4518009"/>
          </a:xfrm>
        </p:spPr>
        <p:txBody>
          <a:bodyPr>
            <a:normAutofit fontScale="77500" lnSpcReduction="20000"/>
          </a:bodyPr>
          <a:lstStyle/>
          <a:p>
            <a:r>
              <a:rPr lang="hu-HU" dirty="0"/>
              <a:t>N</a:t>
            </a:r>
            <a:r>
              <a:rPr lang="hu-HU" dirty="0" smtClean="0"/>
              <a:t>agy </a:t>
            </a:r>
            <a:r>
              <a:rPr lang="hu-HU" dirty="0"/>
              <a:t>jelentőséggel </a:t>
            </a:r>
            <a:r>
              <a:rPr lang="hu-HU" dirty="0" smtClean="0"/>
              <a:t>bírnak,</a:t>
            </a:r>
          </a:p>
          <a:p>
            <a:r>
              <a:rPr lang="hu-HU" sz="4600" b="1" dirty="0" smtClean="0">
                <a:solidFill>
                  <a:srgbClr val="C00000"/>
                </a:solidFill>
              </a:rPr>
              <a:t>Összetartó </a:t>
            </a:r>
            <a:r>
              <a:rPr lang="hu-HU" sz="4600" b="1" dirty="0">
                <a:solidFill>
                  <a:srgbClr val="C00000"/>
                </a:solidFill>
              </a:rPr>
              <a:t>erejük </a:t>
            </a:r>
            <a:r>
              <a:rPr lang="hu-HU" sz="4600" b="1" dirty="0" smtClean="0">
                <a:solidFill>
                  <a:srgbClr val="C00000"/>
                </a:solidFill>
              </a:rPr>
              <a:t>van,</a:t>
            </a:r>
          </a:p>
          <a:p>
            <a:r>
              <a:rPr lang="hu-HU" b="1" dirty="0" smtClean="0"/>
              <a:t>Megerősíthetik </a:t>
            </a:r>
            <a:r>
              <a:rPr lang="hu-HU" b="1" dirty="0"/>
              <a:t>a </a:t>
            </a:r>
            <a:r>
              <a:rPr lang="hu-HU" b="1" dirty="0" smtClean="0"/>
              <a:t>közösség </a:t>
            </a:r>
            <a:r>
              <a:rPr lang="hu-HU" b="1" dirty="0" smtClean="0"/>
              <a:t>egységét,</a:t>
            </a:r>
          </a:p>
          <a:p>
            <a:r>
              <a:rPr lang="hu-HU" dirty="0" smtClean="0"/>
              <a:t>Kifejezhetik </a:t>
            </a:r>
            <a:r>
              <a:rPr lang="hu-HU" dirty="0"/>
              <a:t>a </a:t>
            </a:r>
            <a:r>
              <a:rPr lang="hu-HU" dirty="0" smtClean="0"/>
              <a:t>közösség </a:t>
            </a:r>
            <a:r>
              <a:rPr lang="hu-HU" dirty="0"/>
              <a:t>sajátos arculatát biztosító közös érzéseket és </a:t>
            </a:r>
            <a:r>
              <a:rPr lang="hu-HU" dirty="0" smtClean="0"/>
              <a:t>gondolatokat,</a:t>
            </a:r>
          </a:p>
          <a:p>
            <a:r>
              <a:rPr lang="hu-HU" sz="3600" b="1" dirty="0">
                <a:solidFill>
                  <a:schemeClr val="accent6"/>
                </a:solidFill>
              </a:rPr>
              <a:t>T</a:t>
            </a:r>
            <a:r>
              <a:rPr lang="hu-HU" sz="3600" b="1" dirty="0" smtClean="0">
                <a:solidFill>
                  <a:schemeClr val="accent6"/>
                </a:solidFill>
              </a:rPr>
              <a:t>isztázzák </a:t>
            </a:r>
            <a:r>
              <a:rPr lang="hu-HU" sz="3600" b="1" dirty="0">
                <a:solidFill>
                  <a:schemeClr val="accent6"/>
                </a:solidFill>
              </a:rPr>
              <a:t>a </a:t>
            </a:r>
            <a:r>
              <a:rPr lang="hu-HU" sz="3600" b="1" dirty="0" smtClean="0">
                <a:solidFill>
                  <a:schemeClr val="accent6"/>
                </a:solidFill>
              </a:rPr>
              <a:t>szerepeket</a:t>
            </a:r>
            <a:r>
              <a:rPr lang="hu-HU" dirty="0"/>
              <a:t>, a </a:t>
            </a:r>
            <a:r>
              <a:rPr lang="hu-HU" dirty="0" smtClean="0"/>
              <a:t>működésmódokat</a:t>
            </a:r>
            <a:r>
              <a:rPr lang="hu-HU" dirty="0"/>
              <a:t>, a </a:t>
            </a:r>
            <a:r>
              <a:rPr lang="hu-HU" dirty="0" smtClean="0"/>
              <a:t>szerepelvárásokat,</a:t>
            </a:r>
          </a:p>
          <a:p>
            <a:r>
              <a:rPr lang="hu-HU" b="1" dirty="0" smtClean="0"/>
              <a:t>Meghatároznak </a:t>
            </a:r>
            <a:r>
              <a:rPr lang="hu-HU" b="1" dirty="0"/>
              <a:t>bizonyos szabályokat</a:t>
            </a:r>
            <a:r>
              <a:rPr lang="hu-HU" dirty="0"/>
              <a:t>, amelyekhez tartva magát </a:t>
            </a:r>
            <a:r>
              <a:rPr lang="hu-HU" dirty="0" smtClean="0"/>
              <a:t>a közösség minden tagja tudja</a:t>
            </a:r>
            <a:r>
              <a:rPr lang="hu-HU" dirty="0"/>
              <a:t>, hogy </a:t>
            </a:r>
            <a:r>
              <a:rPr lang="hu-HU" b="1" i="1" dirty="0"/>
              <a:t>„a mi </a:t>
            </a:r>
            <a:r>
              <a:rPr lang="hu-HU" b="1" i="1" dirty="0" smtClean="0"/>
              <a:t>közösségünk </a:t>
            </a:r>
            <a:r>
              <a:rPr lang="hu-HU" b="1" i="1" dirty="0" smtClean="0"/>
              <a:t>ilyen”,</a:t>
            </a:r>
          </a:p>
          <a:p>
            <a:r>
              <a:rPr lang="hu-HU" sz="4600" b="1" dirty="0" smtClean="0">
                <a:solidFill>
                  <a:schemeClr val="accent1"/>
                </a:solidFill>
              </a:rPr>
              <a:t>Biztos pontot jelentenek </a:t>
            </a:r>
            <a:r>
              <a:rPr lang="hu-HU" dirty="0" smtClean="0"/>
              <a:t>az életünkben,</a:t>
            </a:r>
          </a:p>
          <a:p>
            <a:r>
              <a:rPr lang="hu-HU" b="1" dirty="0"/>
              <a:t>Á</a:t>
            </a:r>
            <a:r>
              <a:rPr lang="hu-HU" b="1" dirty="0" smtClean="0"/>
              <a:t>tvezetnek </a:t>
            </a:r>
            <a:r>
              <a:rPr lang="hu-HU" b="1" dirty="0"/>
              <a:t>egyik életfázisból a </a:t>
            </a:r>
            <a:r>
              <a:rPr lang="hu-HU" b="1" dirty="0" smtClean="0"/>
              <a:t>másikba,</a:t>
            </a:r>
          </a:p>
          <a:p>
            <a:r>
              <a:rPr lang="hu-HU" sz="3600" b="1" dirty="0">
                <a:solidFill>
                  <a:srgbClr val="C00000"/>
                </a:solidFill>
              </a:rPr>
              <a:t>E</a:t>
            </a:r>
            <a:r>
              <a:rPr lang="hu-HU" sz="3600" b="1" dirty="0" smtClean="0">
                <a:solidFill>
                  <a:srgbClr val="C00000"/>
                </a:solidFill>
              </a:rPr>
              <a:t>rősítik </a:t>
            </a:r>
            <a:r>
              <a:rPr lang="hu-HU" sz="3600" b="1" dirty="0">
                <a:solidFill>
                  <a:srgbClr val="C00000"/>
                </a:solidFill>
              </a:rPr>
              <a:t>a </a:t>
            </a:r>
            <a:r>
              <a:rPr lang="hu-HU" sz="3600" b="1" dirty="0" err="1">
                <a:solidFill>
                  <a:srgbClr val="C00000"/>
                </a:solidFill>
              </a:rPr>
              <a:t>kiszámíthatóságot</a:t>
            </a:r>
            <a:r>
              <a:rPr lang="hu-HU" b="1" dirty="0"/>
              <a:t>, </a:t>
            </a:r>
            <a:r>
              <a:rPr lang="hu-HU" sz="3600" b="1" dirty="0">
                <a:solidFill>
                  <a:schemeClr val="accent6"/>
                </a:solidFill>
              </a:rPr>
              <a:t>a biztonságot és a stabilitást,</a:t>
            </a:r>
            <a:endParaRPr lang="hu-HU" sz="3600" b="1" dirty="0" smtClean="0">
              <a:solidFill>
                <a:schemeClr val="accent6"/>
              </a:solidFill>
            </a:endParaRPr>
          </a:p>
          <a:p>
            <a:r>
              <a:rPr lang="hu-HU" b="1" dirty="0"/>
              <a:t>M</a:t>
            </a:r>
            <a:r>
              <a:rPr lang="hu-HU" b="1" dirty="0" smtClean="0"/>
              <a:t>eghatározó </a:t>
            </a:r>
            <a:r>
              <a:rPr lang="hu-HU" b="1" dirty="0"/>
              <a:t>szerepet játszanak a </a:t>
            </a:r>
            <a:r>
              <a:rPr lang="hu-HU" b="1" dirty="0" smtClean="0"/>
              <a:t>mindennapi életünkben</a:t>
            </a:r>
            <a:r>
              <a:rPr lang="hu-HU" b="1" dirty="0"/>
              <a:t>, </a:t>
            </a:r>
            <a:r>
              <a:rPr lang="hu-HU" b="1" dirty="0" smtClean="0"/>
              <a:t>ünnepeinkben </a:t>
            </a:r>
            <a:r>
              <a:rPr lang="hu-HU" b="1" dirty="0"/>
              <a:t>és átmeneti </a:t>
            </a:r>
            <a:r>
              <a:rPr lang="hu-HU" b="1" dirty="0" smtClean="0"/>
              <a:t>állapotainkban </a:t>
            </a:r>
            <a:r>
              <a:rPr lang="hu-HU" b="1" dirty="0"/>
              <a:t>egyaránt.</a:t>
            </a:r>
            <a:endParaRPr lang="en-HU" b="1" dirty="0"/>
          </a:p>
        </p:txBody>
      </p:sp>
    </p:spTree>
    <p:extLst>
      <p:ext uri="{BB962C8B-B14F-4D97-AF65-F5344CB8AC3E}">
        <p14:creationId xmlns:p14="http://schemas.microsoft.com/office/powerpoint/2010/main" val="340443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E7073-7E3D-E44B-B24D-A55B5A19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619" y="928218"/>
            <a:ext cx="10515600" cy="787371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Közösségi </a:t>
            </a:r>
            <a:r>
              <a:rPr lang="hu-H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rítusok</a:t>
            </a:r>
            <a:endParaRPr lang="en-H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893DA-E919-7043-A1C2-4D4226691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851" y="1808299"/>
            <a:ext cx="9169522" cy="4907280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A rituálék minden </a:t>
            </a:r>
            <a:r>
              <a:rPr lang="hu-HU" dirty="0" smtClean="0"/>
              <a:t>közösség </a:t>
            </a:r>
            <a:r>
              <a:rPr lang="hu-HU" dirty="0" smtClean="0"/>
              <a:t>életében jelen vannak</a:t>
            </a:r>
            <a:r>
              <a:rPr lang="hu-HU" sz="2000" dirty="0"/>
              <a:t>. </a:t>
            </a:r>
            <a:endParaRPr lang="hu-HU" sz="2000" dirty="0" smtClean="0"/>
          </a:p>
          <a:p>
            <a:r>
              <a:rPr lang="hu-HU" dirty="0" smtClean="0"/>
              <a:t>Számos </a:t>
            </a:r>
            <a:r>
              <a:rPr lang="hu-HU" dirty="0"/>
              <a:t>kutatás bizonyítja, hogy </a:t>
            </a:r>
            <a:r>
              <a:rPr lang="hu-HU" sz="3500" b="1" dirty="0">
                <a:solidFill>
                  <a:schemeClr val="accent6"/>
                </a:solidFill>
              </a:rPr>
              <a:t>a </a:t>
            </a:r>
            <a:r>
              <a:rPr lang="hu-HU" sz="3500" b="1" dirty="0" smtClean="0">
                <a:solidFill>
                  <a:schemeClr val="accent6"/>
                </a:solidFill>
              </a:rPr>
              <a:t>közösség életében </a:t>
            </a:r>
            <a:r>
              <a:rPr lang="hu-HU" sz="3500" b="1" dirty="0">
                <a:solidFill>
                  <a:schemeClr val="accent6"/>
                </a:solidFill>
              </a:rPr>
              <a:t>jelen lévő </a:t>
            </a:r>
            <a:r>
              <a:rPr lang="hu-HU" dirty="0"/>
              <a:t>kellőképpen rugalmas, érzelemteli és folyamatos </a:t>
            </a:r>
            <a:r>
              <a:rPr lang="hu-HU" sz="3500" b="1" dirty="0">
                <a:solidFill>
                  <a:schemeClr val="accent6"/>
                </a:solidFill>
              </a:rPr>
              <a:t>rituálé </a:t>
            </a:r>
            <a:r>
              <a:rPr lang="hu-HU" sz="4200" b="1" dirty="0">
                <a:solidFill>
                  <a:schemeClr val="accent6"/>
                </a:solidFill>
              </a:rPr>
              <a:t>egészségvédő hatással </a:t>
            </a:r>
            <a:r>
              <a:rPr lang="hu-HU" sz="4200" b="1" dirty="0" smtClean="0">
                <a:solidFill>
                  <a:schemeClr val="accent6"/>
                </a:solidFill>
              </a:rPr>
              <a:t>rendelkezik.</a:t>
            </a:r>
          </a:p>
          <a:p>
            <a:r>
              <a:rPr lang="hu-HU" b="1" dirty="0"/>
              <a:t>Ha a </a:t>
            </a:r>
            <a:r>
              <a:rPr lang="hu-HU" b="1" dirty="0" smtClean="0"/>
              <a:t>közösség tagjai leülnek </a:t>
            </a:r>
            <a:r>
              <a:rPr lang="hu-HU" b="1" dirty="0"/>
              <a:t>együtt, beszélgetnek, </a:t>
            </a:r>
            <a:r>
              <a:rPr lang="hu-HU" dirty="0"/>
              <a:t>megosztanak egymással élményeket, érzéseket, az </a:t>
            </a:r>
            <a:r>
              <a:rPr lang="hu-HU" sz="4200" b="1" dirty="0">
                <a:solidFill>
                  <a:schemeClr val="accent1"/>
                </a:solidFill>
              </a:rPr>
              <a:t>kihat a lelki és testi egészségre. </a:t>
            </a:r>
            <a:endParaRPr lang="hu-HU" sz="4200" b="1" dirty="0" smtClean="0">
              <a:solidFill>
                <a:schemeClr val="accent1"/>
              </a:solidFill>
            </a:endParaRPr>
          </a:p>
          <a:p>
            <a:r>
              <a:rPr lang="hu-HU" sz="3800" b="1" dirty="0" smtClean="0">
                <a:solidFill>
                  <a:srgbClr val="C00000"/>
                </a:solidFill>
              </a:rPr>
              <a:t>A </a:t>
            </a:r>
            <a:r>
              <a:rPr lang="hu-HU" sz="3800" b="1" dirty="0" smtClean="0">
                <a:solidFill>
                  <a:srgbClr val="C00000"/>
                </a:solidFill>
              </a:rPr>
              <a:t>családban a gyermekek </a:t>
            </a:r>
            <a:r>
              <a:rPr lang="hu-HU" sz="3800" b="1" dirty="0">
                <a:solidFill>
                  <a:srgbClr val="C00000"/>
                </a:solidFill>
              </a:rPr>
              <a:t>egészségesebben táplálkoznak</a:t>
            </a:r>
            <a:r>
              <a:rPr lang="hu-HU" b="1" dirty="0"/>
              <a:t>, </a:t>
            </a:r>
            <a:r>
              <a:rPr lang="hu-HU" dirty="0"/>
              <a:t>és a szülők egyéb egészségmagatartással kapcsolatos viselkedéseket is jobban figyelemmel </a:t>
            </a:r>
            <a:r>
              <a:rPr lang="hu-HU" dirty="0" smtClean="0"/>
              <a:t>kísérhetnek.</a:t>
            </a:r>
          </a:p>
          <a:p>
            <a:r>
              <a:rPr lang="hu-HU" b="1" dirty="0" smtClean="0"/>
              <a:t>A </a:t>
            </a:r>
            <a:r>
              <a:rPr lang="hu-HU" b="1" dirty="0" smtClean="0"/>
              <a:t>családban pl. a gyermekek </a:t>
            </a:r>
            <a:r>
              <a:rPr lang="hu-HU" dirty="0"/>
              <a:t>a családi rituálék során </a:t>
            </a:r>
            <a:r>
              <a:rPr lang="hu-HU" sz="3800" b="1" dirty="0">
                <a:solidFill>
                  <a:schemeClr val="accent6"/>
                </a:solidFill>
              </a:rPr>
              <a:t>konfliktus-megoldó technikákat, megküzdési stratégiákat sajátíthatnak el.</a:t>
            </a:r>
            <a:endParaRPr lang="en-HU" sz="3800" b="1" dirty="0">
              <a:solidFill>
                <a:schemeClr val="accent6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27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8220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Miskolc Archives - Kőhatty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113" y="3538484"/>
            <a:ext cx="4774487" cy="318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BE7073-7E3D-E44B-B24D-A55B5A19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330" y="999745"/>
            <a:ext cx="9413361" cy="879157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Az egyetemi élet rituáléi és azok jelentősége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893DA-E919-7043-A1C2-4D4226691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999" y="3474720"/>
            <a:ext cx="8218249" cy="2858996"/>
          </a:xfrm>
        </p:spPr>
        <p:txBody>
          <a:bodyPr>
            <a:normAutofit/>
          </a:bodyPr>
          <a:lstStyle/>
          <a:p>
            <a:pPr fontAlgn="base"/>
            <a:endParaRPr lang="hu-HU" dirty="0" smtClean="0"/>
          </a:p>
          <a:p>
            <a:pPr marL="0" indent="0">
              <a:buNone/>
            </a:pPr>
            <a:endParaRPr lang="en-HU" sz="1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28</a:t>
            </a:fld>
            <a:endParaRPr lang="en-HU"/>
          </a:p>
        </p:txBody>
      </p:sp>
      <p:pic>
        <p:nvPicPr>
          <p:cNvPr id="5" name="Picture 2" descr="balekhét - Magyar Mezőgazdasá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30" y="1960322"/>
            <a:ext cx="4117407" cy="280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proni Egyetem központi oldala - Átadták a diplomákat az Erdőmérnöki Kar  végzős hallgatóina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777" y="1766436"/>
            <a:ext cx="5046591" cy="264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60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E7073-7E3D-E44B-B24D-A55B5A19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296" y="1084972"/>
            <a:ext cx="10515600" cy="1325563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Az egyetemi rituálék </a:t>
            </a:r>
            <a:r>
              <a:rPr lang="hu-H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típusai</a:t>
            </a:r>
            <a:endParaRPr lang="en-H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893DA-E919-7043-A1C2-4D4226691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3387" y="2785816"/>
            <a:ext cx="9770413" cy="3136013"/>
          </a:xfrm>
        </p:spPr>
        <p:txBody>
          <a:bodyPr>
            <a:normAutofit/>
          </a:bodyPr>
          <a:lstStyle/>
          <a:p>
            <a:r>
              <a:rPr lang="hu-HU" sz="3200" b="1" dirty="0" smtClean="0">
                <a:solidFill>
                  <a:schemeClr val="accent1"/>
                </a:solidFill>
              </a:rPr>
              <a:t>Egyetemi </a:t>
            </a:r>
            <a:r>
              <a:rPr lang="hu-HU" sz="3200" b="1" dirty="0">
                <a:solidFill>
                  <a:schemeClr val="accent1"/>
                </a:solidFill>
              </a:rPr>
              <a:t>ünnepek </a:t>
            </a:r>
            <a:r>
              <a:rPr lang="hu-HU" dirty="0"/>
              <a:t>és </a:t>
            </a:r>
            <a:r>
              <a:rPr lang="hu-HU" dirty="0" smtClean="0"/>
              <a:t>ünneplések,</a:t>
            </a:r>
          </a:p>
          <a:p>
            <a:r>
              <a:rPr lang="hu-HU" dirty="0" smtClean="0"/>
              <a:t>Egyetemi </a:t>
            </a:r>
            <a:r>
              <a:rPr lang="hu-HU" sz="3200" b="1" dirty="0" smtClean="0">
                <a:solidFill>
                  <a:schemeClr val="accent6"/>
                </a:solidFill>
              </a:rPr>
              <a:t>hagyományok</a:t>
            </a:r>
          </a:p>
          <a:p>
            <a:r>
              <a:rPr lang="hu-HU" dirty="0" err="1" smtClean="0"/>
              <a:t>Ritualizált</a:t>
            </a:r>
            <a:r>
              <a:rPr lang="hu-HU" dirty="0" smtClean="0"/>
              <a:t> </a:t>
            </a:r>
            <a:r>
              <a:rPr lang="hu-HU" sz="3200" b="1" dirty="0">
                <a:solidFill>
                  <a:srgbClr val="C00000"/>
                </a:solidFill>
              </a:rPr>
              <a:t>mindennapi </a:t>
            </a:r>
            <a:r>
              <a:rPr lang="hu-HU" sz="3200" b="1" dirty="0" smtClean="0">
                <a:solidFill>
                  <a:srgbClr val="C00000"/>
                </a:solidFill>
              </a:rPr>
              <a:t>közösségi </a:t>
            </a:r>
            <a:r>
              <a:rPr lang="hu-HU" sz="3200" b="1" dirty="0" smtClean="0">
                <a:solidFill>
                  <a:srgbClr val="C00000"/>
                </a:solidFill>
              </a:rPr>
              <a:t>interakciók </a:t>
            </a:r>
            <a:r>
              <a:rPr lang="hu-HU" sz="2000" dirty="0"/>
              <a:t>(</a:t>
            </a:r>
            <a:r>
              <a:rPr lang="hu-HU" sz="2000" dirty="0" err="1"/>
              <a:t>Wolin</a:t>
            </a:r>
            <a:r>
              <a:rPr lang="hu-HU" sz="2000" dirty="0"/>
              <a:t>, </a:t>
            </a:r>
            <a:r>
              <a:rPr lang="hu-HU" sz="2000" dirty="0" err="1"/>
              <a:t>Bennett</a:t>
            </a:r>
            <a:r>
              <a:rPr lang="hu-HU" sz="2000" dirty="0"/>
              <a:t>, </a:t>
            </a:r>
            <a:r>
              <a:rPr lang="hu-HU" sz="2000" dirty="0" smtClean="0"/>
              <a:t>1988)</a:t>
            </a:r>
            <a:endParaRPr lang="en-HU" sz="20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29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88912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3</a:t>
            </a:fld>
            <a:endParaRPr lang="en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81149" y="1302154"/>
            <a:ext cx="10515600" cy="1002121"/>
          </a:xfrm>
        </p:spPr>
        <p:txBody>
          <a:bodyPr/>
          <a:lstStyle/>
          <a:p>
            <a:r>
              <a:rPr lang="hu-HU" dirty="0">
                <a:latin typeface="+mn-lt"/>
              </a:rPr>
              <a:t>Nehézségek…</a:t>
            </a:r>
          </a:p>
        </p:txBody>
      </p:sp>
      <p:sp>
        <p:nvSpPr>
          <p:cNvPr id="2" name="Téglalap 1"/>
          <p:cNvSpPr/>
          <p:nvPr/>
        </p:nvSpPr>
        <p:spPr>
          <a:xfrm>
            <a:off x="304801" y="3202237"/>
            <a:ext cx="54341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/>
              <a:t>Mit is értünk a nehézségeken?</a:t>
            </a:r>
          </a:p>
        </p:txBody>
      </p:sp>
      <p:sp>
        <p:nvSpPr>
          <p:cNvPr id="6" name="Téglalap 5"/>
          <p:cNvSpPr/>
          <p:nvPr/>
        </p:nvSpPr>
        <p:spPr>
          <a:xfrm>
            <a:off x="-200298" y="5039252"/>
            <a:ext cx="105983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hu-HU" sz="3600" dirty="0"/>
              <a:t>Az emberek többsége </a:t>
            </a:r>
            <a:endParaRPr lang="hu-HU" sz="3600" dirty="0" smtClean="0"/>
          </a:p>
          <a:p>
            <a:pPr lvl="1"/>
            <a:r>
              <a:rPr lang="hu-HU" sz="3600" dirty="0" smtClean="0"/>
              <a:t>hajlamos a </a:t>
            </a:r>
            <a:r>
              <a:rPr lang="hu-HU" sz="3600" dirty="0"/>
              <a:t>legkisebb nehézségeket is felnagyítani.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154" y="1790721"/>
            <a:ext cx="6548846" cy="368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13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E7073-7E3D-E44B-B24D-A55B5A19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948" y="980469"/>
            <a:ext cx="10515600" cy="1325563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Egyetemi </a:t>
            </a:r>
            <a:r>
              <a:rPr lang="hu-HU" sz="3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ünnepek és ünneplések</a:t>
            </a:r>
            <a:endParaRPr lang="en-HU" sz="3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30</a:t>
            </a:fld>
            <a:endParaRPr lang="en-HU"/>
          </a:p>
        </p:txBody>
      </p:sp>
      <p:pic>
        <p:nvPicPr>
          <p:cNvPr id="3074" name="Picture 2" descr="Soproni Egyetem központi oldala - A Soproni Egyetem adventi hangverseny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736" y="2050180"/>
            <a:ext cx="4982483" cy="260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OE BPK - Diplomaátadó ünnepség a Benedek Elek Pedagógiai Kar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42" y="3422469"/>
            <a:ext cx="5089331" cy="266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05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E7073-7E3D-E44B-B24D-A55B5A19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296" y="1084972"/>
            <a:ext cx="10515600" cy="1325563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Egyetemi </a:t>
            </a:r>
            <a:r>
              <a:rPr lang="hu-HU" sz="3600" b="1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hagyományok</a:t>
            </a:r>
            <a:endParaRPr lang="en-HU" sz="36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893DA-E919-7043-A1C2-4D4226691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3387" y="2785816"/>
            <a:ext cx="9770413" cy="3136013"/>
          </a:xfrm>
        </p:spPr>
        <p:txBody>
          <a:bodyPr>
            <a:normAutofit/>
          </a:bodyPr>
          <a:lstStyle/>
          <a:p>
            <a:r>
              <a:rPr lang="hu-HU" sz="4000" b="1" dirty="0" smtClean="0">
                <a:solidFill>
                  <a:srgbClr val="C00000"/>
                </a:solidFill>
              </a:rPr>
              <a:t>Selmeci hagyományok…</a:t>
            </a:r>
          </a:p>
          <a:p>
            <a:endParaRPr lang="hu-HU" sz="3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hu-HU" dirty="0" smtClean="0"/>
              <a:t>„A </a:t>
            </a:r>
            <a:r>
              <a:rPr lang="hu-HU" dirty="0"/>
              <a:t>hagyomány szerepe </a:t>
            </a:r>
            <a:r>
              <a:rPr lang="hu-HU" sz="3200" b="1" dirty="0"/>
              <a:t>értékteremtő,</a:t>
            </a:r>
            <a:r>
              <a:rPr lang="hu-HU" dirty="0"/>
              <a:t> ugyanakkor </a:t>
            </a:r>
            <a:r>
              <a:rPr lang="hu-HU" sz="3200" b="1" dirty="0"/>
              <a:t>megőrző </a:t>
            </a:r>
            <a:r>
              <a:rPr lang="hu-HU" dirty="0"/>
              <a:t>képessége minden nemzet és közösség életében </a:t>
            </a:r>
            <a:r>
              <a:rPr lang="hu-HU" sz="3200" b="1" dirty="0">
                <a:solidFill>
                  <a:srgbClr val="C00000"/>
                </a:solidFill>
              </a:rPr>
              <a:t>alapvető ragasztóként funkcionál. </a:t>
            </a:r>
            <a:endParaRPr lang="en-HU" sz="3200" b="1" dirty="0">
              <a:solidFill>
                <a:srgbClr val="C0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31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401138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E7073-7E3D-E44B-B24D-A55B5A19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296" y="1084972"/>
            <a:ext cx="10515600" cy="1325563"/>
          </a:xfrm>
        </p:spPr>
        <p:txBody>
          <a:bodyPr>
            <a:normAutofit/>
          </a:bodyPr>
          <a:lstStyle/>
          <a:p>
            <a:r>
              <a:rPr lang="hu-HU" sz="3600" b="1" dirty="0" err="1">
                <a:solidFill>
                  <a:srgbClr val="C00000"/>
                </a:solidFill>
                <a:latin typeface="+mn-lt"/>
              </a:rPr>
              <a:t>Ritualizált</a:t>
            </a:r>
            <a:r>
              <a:rPr lang="hu-HU" sz="3600" b="1" dirty="0">
                <a:solidFill>
                  <a:srgbClr val="C00000"/>
                </a:solidFill>
                <a:latin typeface="+mn-lt"/>
              </a:rPr>
              <a:t> mindennapi </a:t>
            </a:r>
            <a:r>
              <a:rPr lang="hu-HU" sz="3600" b="1" dirty="0" smtClean="0">
                <a:solidFill>
                  <a:srgbClr val="C00000"/>
                </a:solidFill>
                <a:latin typeface="+mn-lt"/>
              </a:rPr>
              <a:t>egyetemi interakciók</a:t>
            </a:r>
            <a:endParaRPr lang="en-HU" sz="3600" b="1" dirty="0">
              <a:solidFill>
                <a:srgbClr val="C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893DA-E919-7043-A1C2-4D4226691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3387" y="2299063"/>
            <a:ext cx="9770413" cy="44224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u-HU" dirty="0" smtClean="0"/>
              <a:t>Ez </a:t>
            </a:r>
            <a:r>
              <a:rPr lang="hu-HU" dirty="0"/>
              <a:t>a rituálék olyan csoportját jelenti, amely </a:t>
            </a:r>
            <a:r>
              <a:rPr lang="hu-HU" b="1" dirty="0"/>
              <a:t>a mindennapi élet szervezésében játszik fontos szerepet. </a:t>
            </a:r>
            <a:endParaRPr lang="hu-HU" b="1" dirty="0" smtClean="0"/>
          </a:p>
          <a:p>
            <a:pPr marL="0" indent="0">
              <a:buNone/>
            </a:pPr>
            <a:r>
              <a:rPr lang="hu-HU" dirty="0" smtClean="0"/>
              <a:t>Pl.: </a:t>
            </a:r>
            <a:r>
              <a:rPr lang="hu-HU" sz="3300" b="1" dirty="0" smtClean="0">
                <a:solidFill>
                  <a:schemeClr val="accent1"/>
                </a:solidFill>
              </a:rPr>
              <a:t>köszönés (Jó szerencsét!)</a:t>
            </a:r>
          </a:p>
          <a:p>
            <a:r>
              <a:rPr lang="hu-HU" dirty="0"/>
              <a:t>Ki főzi a reggeli kávét az irodában? </a:t>
            </a:r>
            <a:endParaRPr lang="hu-HU" dirty="0" smtClean="0"/>
          </a:p>
          <a:p>
            <a:r>
              <a:rPr lang="hu-HU" dirty="0" smtClean="0"/>
              <a:t>Hogyan tartjuk az intézeti értekezleteinket?</a:t>
            </a:r>
            <a:endParaRPr lang="hu-HU" dirty="0"/>
          </a:p>
          <a:p>
            <a:r>
              <a:rPr lang="hu-HU" sz="3600" b="1" dirty="0" smtClean="0">
                <a:solidFill>
                  <a:schemeClr val="accent6">
                    <a:lumMod val="75000"/>
                  </a:schemeClr>
                </a:solidFill>
              </a:rPr>
              <a:t>Együtt ebédelünk-e vagy mindenki megoldja valahogyan</a:t>
            </a:r>
            <a:r>
              <a:rPr lang="hu-HU" b="1" dirty="0" smtClean="0">
                <a:solidFill>
                  <a:schemeClr val="accent6"/>
                </a:solidFill>
              </a:rPr>
              <a:t>? </a:t>
            </a:r>
            <a:endParaRPr lang="hu-HU" b="1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hu-HU" dirty="0" smtClean="0"/>
              <a:t>Ezekben </a:t>
            </a:r>
            <a:r>
              <a:rPr lang="hu-HU" dirty="0"/>
              <a:t>az interakciókban </a:t>
            </a:r>
            <a:r>
              <a:rPr lang="hu-HU" sz="3800" b="1" dirty="0">
                <a:solidFill>
                  <a:schemeClr val="accent6">
                    <a:lumMod val="75000"/>
                  </a:schemeClr>
                </a:solidFill>
              </a:rPr>
              <a:t>a </a:t>
            </a:r>
            <a:r>
              <a:rPr lang="hu-HU" sz="3800" b="1" dirty="0" smtClean="0">
                <a:solidFill>
                  <a:schemeClr val="accent6">
                    <a:lumMod val="75000"/>
                  </a:schemeClr>
                </a:solidFill>
              </a:rPr>
              <a:t>tagok </a:t>
            </a:r>
            <a:r>
              <a:rPr lang="hu-HU" sz="3800" b="1" dirty="0">
                <a:solidFill>
                  <a:schemeClr val="accent6">
                    <a:lumMod val="75000"/>
                  </a:schemeClr>
                </a:solidFill>
              </a:rPr>
              <a:t>szerepe is élesen kirajzolódik</a:t>
            </a:r>
            <a:r>
              <a:rPr lang="hu-HU" dirty="0"/>
              <a:t>, és gyakran nem tudatos viselkedésmódok jellemzőek. </a:t>
            </a:r>
            <a:endParaRPr lang="hu-HU" dirty="0" smtClean="0"/>
          </a:p>
          <a:p>
            <a:r>
              <a:rPr lang="hu-HU" b="1" dirty="0" smtClean="0"/>
              <a:t>Kevésbé </a:t>
            </a:r>
            <a:r>
              <a:rPr lang="hu-HU" b="1" dirty="0"/>
              <a:t>kötöttek </a:t>
            </a:r>
            <a:r>
              <a:rPr lang="hu-HU" dirty="0"/>
              <a:t>és </a:t>
            </a:r>
            <a:endParaRPr lang="hu-HU" dirty="0" smtClean="0"/>
          </a:p>
          <a:p>
            <a:r>
              <a:rPr lang="hu-HU" b="1" dirty="0" smtClean="0"/>
              <a:t>Könnyebben </a:t>
            </a:r>
            <a:r>
              <a:rPr lang="hu-HU" b="1" dirty="0"/>
              <a:t>változnak </a:t>
            </a:r>
            <a:r>
              <a:rPr lang="hu-HU" dirty="0"/>
              <a:t>az idők </a:t>
            </a:r>
            <a:r>
              <a:rPr lang="hu-HU" dirty="0" smtClean="0"/>
              <a:t>során.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32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90358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E7073-7E3D-E44B-B24D-A55B5A19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782" y="1020414"/>
            <a:ext cx="7854527" cy="516358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Beszélgetőkörök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893DA-E919-7043-A1C2-4D4226691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999" y="3474720"/>
            <a:ext cx="8218249" cy="2858996"/>
          </a:xfrm>
        </p:spPr>
        <p:txBody>
          <a:bodyPr>
            <a:normAutofit/>
          </a:bodyPr>
          <a:lstStyle/>
          <a:p>
            <a:pPr fontAlgn="base"/>
            <a:endParaRPr lang="hu-HU" dirty="0" smtClean="0"/>
          </a:p>
          <a:p>
            <a:pPr marL="0" indent="0">
              <a:buNone/>
            </a:pPr>
            <a:endParaRPr lang="en-HU" sz="1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33</a:t>
            </a:fld>
            <a:endParaRPr lang="en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42" y="1910195"/>
            <a:ext cx="5256105" cy="2956559"/>
          </a:xfrm>
          <a:prstGeom prst="rect">
            <a:avLst/>
          </a:prstGeom>
        </p:spPr>
      </p:pic>
      <p:pic>
        <p:nvPicPr>
          <p:cNvPr id="2050" name="Picture 2" descr="Megjöttek a gólyák és a balek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952" y="1159752"/>
            <a:ext cx="4864524" cy="324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églalap 6"/>
          <p:cNvSpPr/>
          <p:nvPr/>
        </p:nvSpPr>
        <p:spPr>
          <a:xfrm>
            <a:off x="3382100" y="5186626"/>
            <a:ext cx="6096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800" dirty="0" smtClean="0">
                <a:ea typeface="Calibri" panose="020F0502020204030204" pitchFamily="34" charset="0"/>
              </a:rPr>
              <a:t>A </a:t>
            </a:r>
            <a:r>
              <a:rPr lang="hu-HU" sz="2800" dirty="0">
                <a:ea typeface="Calibri" panose="020F0502020204030204" pitchFamily="34" charset="0"/>
              </a:rPr>
              <a:t>csoport térben való elhelyezkedése is azt sugallja, hogy </a:t>
            </a:r>
            <a:r>
              <a:rPr lang="hu-HU" sz="4000" b="1" dirty="0" smtClean="0">
                <a:solidFill>
                  <a:srgbClr val="C00000"/>
                </a:solidFill>
                <a:ea typeface="Calibri" panose="020F0502020204030204" pitchFamily="34" charset="0"/>
              </a:rPr>
              <a:t>összetartozunk.</a:t>
            </a:r>
            <a:endParaRPr lang="hu-H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59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893DA-E919-7043-A1C2-4D4226691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833" y="1828800"/>
            <a:ext cx="9964178" cy="45275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 smtClean="0"/>
              <a:t>„A rituálék </a:t>
            </a:r>
            <a:r>
              <a:rPr lang="hu-HU" sz="3500" b="1" dirty="0" smtClean="0">
                <a:solidFill>
                  <a:schemeClr val="accent6"/>
                </a:solidFill>
              </a:rPr>
              <a:t>szerkezetet adnak életünknek. </a:t>
            </a:r>
          </a:p>
          <a:p>
            <a:pPr marL="0" indent="0">
              <a:buNone/>
            </a:pPr>
            <a:r>
              <a:rPr lang="hu-HU" sz="3500" b="1" dirty="0" smtClean="0">
                <a:solidFill>
                  <a:schemeClr val="accent1"/>
                </a:solidFill>
              </a:rPr>
              <a:t>Mélységgel és színnel telítik azt. </a:t>
            </a:r>
            <a:r>
              <a:rPr lang="hu-HU" sz="3000" dirty="0" smtClean="0"/>
              <a:t>Lehetővé te</a:t>
            </a:r>
            <a:r>
              <a:rPr lang="hu-HU" dirty="0" smtClean="0"/>
              <a:t>szik számunkra, hogy mi magunk éljük meg életünket, ahelyett, hogy csak folyni hagyjuk. </a:t>
            </a:r>
          </a:p>
          <a:p>
            <a:pPr marL="0" indent="0">
              <a:buNone/>
            </a:pPr>
            <a:r>
              <a:rPr lang="hu-HU" sz="3500" b="1" dirty="0" smtClean="0">
                <a:solidFill>
                  <a:schemeClr val="accent6"/>
                </a:solidFill>
              </a:rPr>
              <a:t>Elmélyítik az egymás iránti kapcsolatokat. </a:t>
            </a:r>
          </a:p>
          <a:p>
            <a:pPr marL="0" indent="0">
              <a:buNone/>
            </a:pPr>
            <a:r>
              <a:rPr lang="hu-HU" dirty="0" smtClean="0"/>
              <a:t>Mindenekelőtt azonban </a:t>
            </a:r>
            <a:r>
              <a:rPr lang="hu-HU" sz="3500" b="1" dirty="0" smtClean="0"/>
              <a:t>a rituálék megmutatják, hogy </a:t>
            </a:r>
            <a:r>
              <a:rPr lang="hu-HU" sz="3500" b="1" dirty="0" smtClean="0">
                <a:solidFill>
                  <a:schemeClr val="accent1"/>
                </a:solidFill>
              </a:rPr>
              <a:t>életünket Isten előtt és Istennel éljük, </a:t>
            </a:r>
            <a:r>
              <a:rPr lang="hu-HU" dirty="0" smtClean="0"/>
              <a:t>hogy </a:t>
            </a:r>
            <a:r>
              <a:rPr lang="hu-HU" sz="3500" b="1" dirty="0" smtClean="0">
                <a:solidFill>
                  <a:schemeClr val="accent6"/>
                </a:solidFill>
              </a:rPr>
              <a:t>Isten áldása kísér minket</a:t>
            </a:r>
            <a:r>
              <a:rPr lang="hu-HU" sz="3500" dirty="0" smtClean="0"/>
              <a:t>,</a:t>
            </a:r>
            <a:r>
              <a:rPr lang="hu-HU" dirty="0" smtClean="0"/>
              <a:t> és </a:t>
            </a:r>
            <a:r>
              <a:rPr lang="hu-HU" sz="3500" b="1" dirty="0" smtClean="0">
                <a:solidFill>
                  <a:schemeClr val="accent1"/>
                </a:solidFill>
              </a:rPr>
              <a:t>Isten gyógyító és szerető közelsége mindig és mindenütt körülölel bennünket. </a:t>
            </a:r>
          </a:p>
          <a:p>
            <a:pPr marL="0" indent="0">
              <a:buNone/>
            </a:pPr>
            <a:r>
              <a:rPr lang="hu-HU" dirty="0" smtClean="0"/>
              <a:t>A rituálék maguk is </a:t>
            </a:r>
            <a:r>
              <a:rPr lang="hu-HU" b="1" dirty="0" smtClean="0"/>
              <a:t>áldássá válhatnak életünk és közösségünk számára.</a:t>
            </a:r>
            <a:r>
              <a:rPr lang="hu-HU" dirty="0" smtClean="0"/>
              <a:t>” </a:t>
            </a:r>
          </a:p>
          <a:p>
            <a:pPr marL="0" indent="0">
              <a:buNone/>
            </a:pPr>
            <a:r>
              <a:rPr lang="hu-HU" i="1" dirty="0" smtClean="0"/>
              <a:t>(</a:t>
            </a:r>
            <a:r>
              <a:rPr lang="hu-HU" i="1" dirty="0" err="1" smtClean="0"/>
              <a:t>Anselm</a:t>
            </a:r>
            <a:r>
              <a:rPr lang="hu-HU" i="1" dirty="0" smtClean="0"/>
              <a:t> </a:t>
            </a:r>
            <a:r>
              <a:rPr lang="hu-HU" i="1" dirty="0" err="1" smtClean="0"/>
              <a:t>Grün</a:t>
            </a:r>
            <a:r>
              <a:rPr lang="hu-HU" i="1" dirty="0" smtClean="0"/>
              <a:t>: Ünnepek és szokások, amelyek megszépítik életünket)</a:t>
            </a:r>
            <a:endParaRPr lang="en-HU" sz="2800" b="1" i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34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04093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0B76E54-3E4E-9244-8855-E661809B9A5F}"/>
              </a:ext>
            </a:extLst>
          </p:cNvPr>
          <p:cNvSpPr txBox="1"/>
          <p:nvPr/>
        </p:nvSpPr>
        <p:spPr>
          <a:xfrm>
            <a:off x="836022" y="2707716"/>
            <a:ext cx="100906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>
                <a:solidFill>
                  <a:schemeClr val="bg1"/>
                </a:solidFill>
              </a:rPr>
              <a:t>ÉNTÖRTÉNET</a:t>
            </a:r>
            <a:endParaRPr lang="hu-HU" sz="4000" b="1" dirty="0" smtClean="0">
              <a:solidFill>
                <a:schemeClr val="bg1"/>
              </a:solidFill>
            </a:endParaRPr>
          </a:p>
          <a:p>
            <a:pPr algn="ctr"/>
            <a:endParaRPr lang="hu-HU" sz="4000" b="1" dirty="0">
              <a:solidFill>
                <a:schemeClr val="bg1"/>
              </a:solidFill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35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83908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36</a:t>
            </a:fld>
            <a:endParaRPr lang="en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668" y="1524705"/>
            <a:ext cx="9047921" cy="508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34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37</a:t>
            </a:fld>
            <a:endParaRPr lang="en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177" y="1471113"/>
            <a:ext cx="9333976" cy="525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76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38</a:t>
            </a:fld>
            <a:endParaRPr lang="en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415" y="1602377"/>
            <a:ext cx="9100619" cy="511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8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39</a:t>
            </a:fld>
            <a:endParaRPr lang="en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337" y="1622515"/>
            <a:ext cx="8941525" cy="502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4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4</a:t>
            </a:fld>
            <a:endParaRPr lang="en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81149" y="1302154"/>
            <a:ext cx="10515600" cy="1002121"/>
          </a:xfrm>
        </p:spPr>
        <p:txBody>
          <a:bodyPr/>
          <a:lstStyle/>
          <a:p>
            <a:r>
              <a:rPr lang="hu-HU" b="1" dirty="0">
                <a:solidFill>
                  <a:srgbClr val="FF0000"/>
                </a:solidFill>
              </a:rPr>
              <a:t>Pesszimista-e</a:t>
            </a:r>
            <a:r>
              <a:rPr lang="hu-HU" b="1" dirty="0"/>
              <a:t> </a:t>
            </a:r>
            <a:r>
              <a:rPr lang="hu-HU" b="1" dirty="0">
                <a:solidFill>
                  <a:schemeClr val="bg1"/>
                </a:solidFill>
              </a:rPr>
              <a:t>a </a:t>
            </a:r>
            <a:r>
              <a:rPr lang="hu-HU" b="1" dirty="0">
                <a:solidFill>
                  <a:srgbClr val="00B050"/>
                </a:solidFill>
              </a:rPr>
              <a:t>magyar?</a:t>
            </a:r>
            <a:endParaRPr lang="hu-HU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670559" y="2304275"/>
            <a:ext cx="1059833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i="1" dirty="0"/>
              <a:t>„</a:t>
            </a:r>
            <a:r>
              <a:rPr lang="hu-HU" sz="3200" b="1" i="1" dirty="0"/>
              <a:t>A pesszimizmus a köztudatban élő jellemzője a magyaroknak, része a magunkról alkotott sztereotípiának. </a:t>
            </a:r>
          </a:p>
          <a:p>
            <a:r>
              <a:rPr lang="hu-HU" dirty="0"/>
              <a:t>A különböző módszertannal dolgozó hazai és nemzetközi optimizmus-, elégedettség- vagy boldogságvizsgálatok (</a:t>
            </a:r>
            <a:r>
              <a:rPr lang="hu-HU" dirty="0" err="1"/>
              <a:t>pl</a:t>
            </a:r>
            <a:r>
              <a:rPr lang="hu-HU" dirty="0"/>
              <a:t>: ESS, WHO kutatásai) alapján azt mondhatjuk, hogy </a:t>
            </a:r>
            <a:r>
              <a:rPr lang="hu-HU" sz="3200" b="1" dirty="0"/>
              <a:t>van alapja azt feltételezni, hogy a magyarok pesszimisták, mivel ezekben a felmérésekben a magyarok a kevésbé optimista vagy boldog nemzetek közé tartoznak.„</a:t>
            </a:r>
          </a:p>
          <a:p>
            <a:r>
              <a:rPr lang="hu-HU" dirty="0"/>
              <a:t>				</a:t>
            </a:r>
          </a:p>
          <a:p>
            <a:r>
              <a:rPr lang="hu-HU" dirty="0"/>
              <a:t>						/Dr. </a:t>
            </a:r>
            <a:r>
              <a:rPr lang="hu-HU" dirty="0" err="1"/>
              <a:t>Koltói</a:t>
            </a:r>
            <a:r>
              <a:rPr lang="hu-HU" dirty="0"/>
              <a:t> Lilla, Károli Gáspár Református Egyetem/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8004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40</a:t>
            </a:fld>
            <a:endParaRPr lang="en-HU"/>
          </a:p>
        </p:txBody>
      </p:sp>
      <p:sp>
        <p:nvSpPr>
          <p:cNvPr id="3" name="Téglalap 2"/>
          <p:cNvSpPr/>
          <p:nvPr/>
        </p:nvSpPr>
        <p:spPr>
          <a:xfrm>
            <a:off x="988415" y="1515031"/>
            <a:ext cx="8850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b="1" dirty="0">
                <a:solidFill>
                  <a:schemeClr val="bg1"/>
                </a:solidFill>
              </a:rPr>
              <a:t>Kezdetét vette eddigi életem legnehezebb időszaka</a:t>
            </a:r>
            <a:endParaRPr lang="hu-HU" sz="3200" dirty="0"/>
          </a:p>
        </p:txBody>
      </p:sp>
      <p:sp>
        <p:nvSpPr>
          <p:cNvPr id="4" name="Téglalap 3"/>
          <p:cNvSpPr/>
          <p:nvPr/>
        </p:nvSpPr>
        <p:spPr>
          <a:xfrm>
            <a:off x="618309" y="2429918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hu-HU" sz="2800" dirty="0">
                <a:solidFill>
                  <a:schemeClr val="bg1"/>
                </a:solidFill>
              </a:rPr>
              <a:t>A gyász és egyéb nehéz helyzetek elfogadásának öt fázisa: </a:t>
            </a:r>
          </a:p>
          <a:p>
            <a:pPr fontAlgn="base"/>
            <a:r>
              <a:rPr lang="hu-HU" sz="2800" dirty="0">
                <a:solidFill>
                  <a:schemeClr val="bg1"/>
                </a:solidFill>
              </a:rPr>
              <a:t>	- düh, </a:t>
            </a:r>
          </a:p>
          <a:p>
            <a:pPr fontAlgn="base"/>
            <a:r>
              <a:rPr lang="hu-HU" sz="2800" dirty="0">
                <a:solidFill>
                  <a:schemeClr val="bg1"/>
                </a:solidFill>
              </a:rPr>
              <a:t>	- alkudozás, </a:t>
            </a:r>
          </a:p>
          <a:p>
            <a:pPr fontAlgn="base"/>
            <a:r>
              <a:rPr lang="hu-HU" sz="2800" dirty="0">
                <a:solidFill>
                  <a:schemeClr val="bg1"/>
                </a:solidFill>
              </a:rPr>
              <a:t>	- tagadás, </a:t>
            </a:r>
          </a:p>
          <a:p>
            <a:pPr fontAlgn="base"/>
            <a:r>
              <a:rPr lang="hu-HU" sz="2800" dirty="0">
                <a:solidFill>
                  <a:schemeClr val="bg1"/>
                </a:solidFill>
              </a:rPr>
              <a:t>	- depresszió, </a:t>
            </a:r>
          </a:p>
          <a:p>
            <a:pPr fontAlgn="base"/>
            <a:r>
              <a:rPr lang="hu-HU" sz="2800" dirty="0">
                <a:solidFill>
                  <a:schemeClr val="bg1"/>
                </a:solidFill>
              </a:rPr>
              <a:t>	- belenyugvás</a:t>
            </a:r>
            <a:endParaRPr lang="hu-HU" sz="2800" b="1" dirty="0">
              <a:solidFill>
                <a:schemeClr val="bg1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5965372" y="2570698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hu-HU" sz="2400" b="1" i="1" dirty="0">
                <a:solidFill>
                  <a:schemeClr val="bg1"/>
                </a:solidFill>
              </a:rPr>
              <a:t>Nálam ez nem így volt!!!</a:t>
            </a:r>
          </a:p>
          <a:p>
            <a:pPr fontAlgn="base"/>
            <a:r>
              <a:rPr lang="hu-HU" sz="2400" b="1" dirty="0">
                <a:solidFill>
                  <a:schemeClr val="bg1"/>
                </a:solidFill>
              </a:rPr>
              <a:t> </a:t>
            </a:r>
            <a:r>
              <a:rPr lang="hu-HU" sz="2400" b="1" dirty="0">
                <a:solidFill>
                  <a:srgbClr val="FF0000"/>
                </a:solidFill>
              </a:rPr>
              <a:t>Én = </a:t>
            </a:r>
            <a:r>
              <a:rPr lang="hu-HU" sz="2400" b="1" dirty="0" err="1">
                <a:solidFill>
                  <a:srgbClr val="FF0000"/>
                </a:solidFill>
              </a:rPr>
              <a:t>reziliens</a:t>
            </a:r>
            <a:r>
              <a:rPr lang="hu-HU" sz="2400" b="1" dirty="0">
                <a:solidFill>
                  <a:srgbClr val="FF0000"/>
                </a:solidFill>
              </a:rPr>
              <a:t> ember</a:t>
            </a:r>
          </a:p>
          <a:p>
            <a:pPr marL="514350" indent="-514350" fontAlgn="base">
              <a:buFont typeface="+mj-lt"/>
              <a:buAutoNum type="arabicParenR"/>
            </a:pPr>
            <a:r>
              <a:rPr lang="hu-HU" sz="2400" b="1" dirty="0">
                <a:solidFill>
                  <a:schemeClr val="bg1"/>
                </a:solidFill>
              </a:rPr>
              <a:t>Reális helyzetértékelés – Ez egy halálos betegség</a:t>
            </a:r>
          </a:p>
          <a:p>
            <a:pPr marL="514350" indent="-514350" fontAlgn="base">
              <a:buFont typeface="+mj-lt"/>
              <a:buAutoNum type="arabicParenR"/>
            </a:pPr>
            <a:r>
              <a:rPr lang="hu-HU" sz="2400" b="1" dirty="0">
                <a:solidFill>
                  <a:schemeClr val="bg1"/>
                </a:solidFill>
              </a:rPr>
              <a:t>De én </a:t>
            </a:r>
            <a:r>
              <a:rPr lang="hu-HU" sz="2400" b="1" dirty="0">
                <a:solidFill>
                  <a:srgbClr val="FF0000"/>
                </a:solidFill>
              </a:rPr>
              <a:t>meg akarok gyógyulni!</a:t>
            </a:r>
          </a:p>
          <a:p>
            <a:pPr marL="514350" indent="-514350" fontAlgn="base">
              <a:buFont typeface="+mj-lt"/>
              <a:buAutoNum type="arabicParenR"/>
            </a:pPr>
            <a:r>
              <a:rPr lang="hu-HU" sz="2400" b="1" dirty="0">
                <a:solidFill>
                  <a:schemeClr val="bg1"/>
                </a:solidFill>
              </a:rPr>
              <a:t>Mindent megteszek ennek érdekében: </a:t>
            </a:r>
          </a:p>
          <a:p>
            <a:pPr marL="971550" lvl="1" indent="-514350" fontAlgn="base">
              <a:buFont typeface="+mj-lt"/>
              <a:buAutoNum type="arabicParenR"/>
            </a:pPr>
            <a:r>
              <a:rPr lang="hu-HU" sz="2400" b="1" dirty="0">
                <a:solidFill>
                  <a:srgbClr val="FF0000"/>
                </a:solidFill>
              </a:rPr>
              <a:t>Hiszek az orvosaimnak</a:t>
            </a:r>
          </a:p>
          <a:p>
            <a:pPr marL="971550" lvl="1" indent="-514350" fontAlgn="base">
              <a:buFont typeface="+mj-lt"/>
              <a:buAutoNum type="arabicParenR"/>
            </a:pPr>
            <a:r>
              <a:rPr lang="hu-HU" sz="2400" b="1" dirty="0">
                <a:solidFill>
                  <a:schemeClr val="bg1"/>
                </a:solidFill>
              </a:rPr>
              <a:t>Akarom a kezeléseket</a:t>
            </a:r>
          </a:p>
          <a:p>
            <a:pPr marL="971550" lvl="1" indent="-514350" fontAlgn="base">
              <a:buFont typeface="+mj-lt"/>
              <a:buAutoNum type="arabicParenR"/>
            </a:pPr>
            <a:r>
              <a:rPr lang="hu-HU" sz="2400" b="1" dirty="0">
                <a:solidFill>
                  <a:schemeClr val="bg1"/>
                </a:solidFill>
              </a:rPr>
              <a:t>Életmódot váltok</a:t>
            </a:r>
          </a:p>
          <a:p>
            <a:pPr marL="971550" lvl="1" indent="-514350" fontAlgn="base">
              <a:buFont typeface="+mj-lt"/>
              <a:buAutoNum type="arabicParenR"/>
            </a:pPr>
            <a:r>
              <a:rPr lang="hu-HU" sz="2400" b="1" dirty="0">
                <a:solidFill>
                  <a:schemeClr val="bg1"/>
                </a:solidFill>
              </a:rPr>
              <a:t>Rendezem a rendezetlen viszonyaimat</a:t>
            </a:r>
          </a:p>
        </p:txBody>
      </p:sp>
    </p:spTree>
    <p:extLst>
      <p:ext uri="{BB962C8B-B14F-4D97-AF65-F5344CB8AC3E}">
        <p14:creationId xmlns:p14="http://schemas.microsoft.com/office/powerpoint/2010/main" val="329215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41</a:t>
            </a:fld>
            <a:endParaRPr lang="en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135" y="1550443"/>
            <a:ext cx="8868390" cy="498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88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42</a:t>
            </a:fld>
            <a:endParaRPr lang="en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337" y="1642881"/>
            <a:ext cx="9028612" cy="507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8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43</a:t>
            </a:fld>
            <a:endParaRPr lang="en-HU"/>
          </a:p>
        </p:txBody>
      </p:sp>
      <p:sp>
        <p:nvSpPr>
          <p:cNvPr id="3" name="Téglalap 2"/>
          <p:cNvSpPr/>
          <p:nvPr/>
        </p:nvSpPr>
        <p:spPr>
          <a:xfrm>
            <a:off x="1706879" y="1503458"/>
            <a:ext cx="87346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b="1" dirty="0">
                <a:solidFill>
                  <a:schemeClr val="bg1"/>
                </a:solidFill>
              </a:rPr>
              <a:t>Mire nevelnek a nehézségek és hogyan fordíthatók ezek a javunkra?</a:t>
            </a:r>
            <a:endParaRPr lang="hu-HU" sz="32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186" y="2753314"/>
            <a:ext cx="6729952" cy="378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4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44</a:t>
            </a:fld>
            <a:endParaRPr lang="en-HU"/>
          </a:p>
        </p:txBody>
      </p:sp>
      <p:sp>
        <p:nvSpPr>
          <p:cNvPr id="3" name="Téglalap 2"/>
          <p:cNvSpPr/>
          <p:nvPr/>
        </p:nvSpPr>
        <p:spPr>
          <a:xfrm>
            <a:off x="1706879" y="1625378"/>
            <a:ext cx="87346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b="1" dirty="0">
                <a:solidFill>
                  <a:schemeClr val="bg1"/>
                </a:solidFill>
              </a:rPr>
              <a:t>Mire nevelnek másokat az én nehézségeim?</a:t>
            </a:r>
            <a:endParaRPr lang="hu-HU" sz="3200" dirty="0"/>
          </a:p>
        </p:txBody>
      </p:sp>
      <p:sp>
        <p:nvSpPr>
          <p:cNvPr id="5" name="Téglalap 4"/>
          <p:cNvSpPr/>
          <p:nvPr/>
        </p:nvSpPr>
        <p:spPr>
          <a:xfrm>
            <a:off x="5213510" y="2367171"/>
            <a:ext cx="59931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b="1" dirty="0" err="1">
                <a:solidFill>
                  <a:schemeClr val="bg1"/>
                </a:solidFill>
              </a:rPr>
              <a:t>Inklúzió</a:t>
            </a:r>
            <a:r>
              <a:rPr lang="hu-HU" sz="2800" b="1" dirty="0">
                <a:solidFill>
                  <a:schemeClr val="bg1"/>
                </a:solidFill>
              </a:rPr>
              <a:t> (befogadás)  -  </a:t>
            </a:r>
            <a:r>
              <a:rPr lang="hu-HU" sz="4000" b="1" dirty="0">
                <a:solidFill>
                  <a:schemeClr val="bg1"/>
                </a:solidFill>
              </a:rPr>
              <a:t>Kirekesztés</a:t>
            </a:r>
          </a:p>
        </p:txBody>
      </p:sp>
      <p:pic>
        <p:nvPicPr>
          <p:cNvPr id="6" name="Picture 2" descr="KÃ©ptalÃ¡lat a kÃ¶vetkezÅre: âfogyatÃ©kkal Ã©lÅ ember megbÃ¡muljÃ¡kâ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5711" y="2992097"/>
            <a:ext cx="5325524" cy="35468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21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45</a:t>
            </a:fld>
            <a:endParaRPr lang="en-HU"/>
          </a:p>
        </p:txBody>
      </p:sp>
      <p:sp>
        <p:nvSpPr>
          <p:cNvPr id="3" name="Téglalap 2"/>
          <p:cNvSpPr/>
          <p:nvPr/>
        </p:nvSpPr>
        <p:spPr>
          <a:xfrm>
            <a:off x="357051" y="1629179"/>
            <a:ext cx="87346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b="1" dirty="0">
                <a:solidFill>
                  <a:schemeClr val="bg1"/>
                </a:solidFill>
              </a:rPr>
              <a:t>Mire nevelnek másokat az én nehézségeim?</a:t>
            </a:r>
            <a:endParaRPr lang="hu-HU" sz="3200" dirty="0"/>
          </a:p>
        </p:txBody>
      </p:sp>
      <p:sp>
        <p:nvSpPr>
          <p:cNvPr id="4" name="Téglalap 3"/>
          <p:cNvSpPr/>
          <p:nvPr/>
        </p:nvSpPr>
        <p:spPr>
          <a:xfrm>
            <a:off x="2220685" y="2515437"/>
            <a:ext cx="790738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800" dirty="0">
                <a:solidFill>
                  <a:schemeClr val="bg1"/>
                </a:solidFill>
              </a:rPr>
              <a:t>Vigyázzanak jobban az egészségükre!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800" dirty="0">
                <a:solidFill>
                  <a:schemeClr val="bg1"/>
                </a:solidFill>
              </a:rPr>
              <a:t>Járjanak el szűrővizsgálatokra!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800" dirty="0">
                <a:solidFill>
                  <a:schemeClr val="bg1"/>
                </a:solidFill>
              </a:rPr>
              <a:t>Legyenek elfogadók és befogadók!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800" dirty="0">
                <a:solidFill>
                  <a:schemeClr val="bg1"/>
                </a:solidFill>
              </a:rPr>
              <a:t>Tudjanak viszonyulni a daganatos betegekhez!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800" dirty="0">
                <a:solidFill>
                  <a:schemeClr val="bg1"/>
                </a:solidFill>
              </a:rPr>
              <a:t>Tudjanak valódi segítséget adni a rászorulóknak!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800" dirty="0">
                <a:solidFill>
                  <a:schemeClr val="bg1"/>
                </a:solidFill>
              </a:rPr>
              <a:t>Ne féljenek!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800" dirty="0">
                <a:solidFill>
                  <a:schemeClr val="bg1"/>
                </a:solidFill>
              </a:rPr>
              <a:t>Arra, hogy ha ők is valamilyen nehézséggel szembesülnek, tudják, hogy van kiút.</a:t>
            </a:r>
          </a:p>
        </p:txBody>
      </p:sp>
    </p:spTree>
    <p:extLst>
      <p:ext uri="{BB962C8B-B14F-4D97-AF65-F5344CB8AC3E}">
        <p14:creationId xmlns:p14="http://schemas.microsoft.com/office/powerpoint/2010/main" val="85068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E7073-7E3D-E44B-B24D-A55B5A19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342" y="279620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i="1" dirty="0">
                <a:latin typeface="+mn-lt"/>
              </a:rPr>
              <a:t>„[…]optimista az, aki a nehézségeiből </a:t>
            </a:r>
            <a:r>
              <a:rPr lang="hu-HU" sz="3600" b="1" i="1" dirty="0" smtClean="0">
                <a:latin typeface="+mn-lt"/>
              </a:rPr>
              <a:t/>
            </a:r>
            <a:br>
              <a:rPr lang="hu-HU" sz="3600" b="1" i="1" dirty="0" smtClean="0">
                <a:latin typeface="+mn-lt"/>
              </a:rPr>
            </a:br>
            <a:r>
              <a:rPr lang="hu-HU" sz="3600" b="1" i="1" dirty="0" smtClean="0">
                <a:latin typeface="+mn-lt"/>
              </a:rPr>
              <a:t>lehetőségeket </a:t>
            </a:r>
            <a:r>
              <a:rPr lang="hu-HU" sz="3600" b="1" i="1" dirty="0">
                <a:latin typeface="+mn-lt"/>
              </a:rPr>
              <a:t>teremt.”</a:t>
            </a:r>
            <a:endParaRPr lang="en-HU" sz="3600" b="1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46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2863038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47</a:t>
            </a:fld>
            <a:endParaRPr lang="en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490" y="1454330"/>
            <a:ext cx="8885001" cy="499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187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E7073-7E3D-E44B-B24D-A55B5A19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342" y="279620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KÖSZÖNÖM </a:t>
            </a:r>
            <a:br>
              <a:rPr lang="hu-H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 MEGTISZTELŐ FIGYELMET!</a:t>
            </a:r>
            <a:endParaRPr lang="en-H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48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624630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5</a:t>
            </a:fld>
            <a:endParaRPr lang="en-HU"/>
          </a:p>
        </p:txBody>
      </p:sp>
      <p:sp>
        <p:nvSpPr>
          <p:cNvPr id="3" name="Téglalap 2"/>
          <p:cNvSpPr/>
          <p:nvPr/>
        </p:nvSpPr>
        <p:spPr>
          <a:xfrm>
            <a:off x="248193" y="2333685"/>
            <a:ext cx="700604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3200" dirty="0" smtClean="0"/>
              <a:t>Világkrízisek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3200" dirty="0" smtClean="0"/>
              <a:t>Háborúk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3200" dirty="0" smtClean="0"/>
              <a:t>Világjárványok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3200" dirty="0" smtClean="0"/>
              <a:t>Gazdasági </a:t>
            </a:r>
            <a:r>
              <a:rPr lang="hu-HU" sz="3200" dirty="0"/>
              <a:t>válságok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3200" dirty="0"/>
              <a:t>A munka elvesztése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3200" dirty="0"/>
              <a:t>Egy szeretett személy elvesztése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3200" dirty="0"/>
              <a:t>Az egészség elvesztése</a:t>
            </a:r>
          </a:p>
          <a:p>
            <a:r>
              <a:rPr lang="hu-HU" sz="3200" dirty="0"/>
              <a:t/>
            </a:r>
            <a:br>
              <a:rPr lang="hu-HU" sz="3200" dirty="0"/>
            </a:br>
            <a:endParaRPr lang="hu-HU" sz="320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20189" y="1173757"/>
            <a:ext cx="10515600" cy="1002121"/>
          </a:xfrm>
        </p:spPr>
        <p:txBody>
          <a:bodyPr/>
          <a:lstStyle/>
          <a:p>
            <a:r>
              <a:rPr lang="hu-HU" b="1" dirty="0"/>
              <a:t>Az élet valódi nehézségei</a:t>
            </a:r>
            <a:endParaRPr lang="hu-HU" dirty="0">
              <a:latin typeface="+mn-lt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521" y="0"/>
            <a:ext cx="4435563" cy="249500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84" y="2333685"/>
            <a:ext cx="4469733" cy="251422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283" y="4340522"/>
            <a:ext cx="4475517" cy="251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92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6</a:t>
            </a:fld>
            <a:endParaRPr lang="en-HU"/>
          </a:p>
        </p:txBody>
      </p:sp>
      <p:sp>
        <p:nvSpPr>
          <p:cNvPr id="3" name="Téglalap 2"/>
          <p:cNvSpPr/>
          <p:nvPr/>
        </p:nvSpPr>
        <p:spPr>
          <a:xfrm>
            <a:off x="1084216" y="2693809"/>
            <a:ext cx="7154093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 smtClean="0"/>
              <a:t>Krízis: </a:t>
            </a:r>
            <a:r>
              <a:rPr lang="hu-HU" sz="2800" b="1" dirty="0" smtClean="0"/>
              <a:t>görög </a:t>
            </a:r>
            <a:r>
              <a:rPr lang="hu-HU" sz="2800" b="1" dirty="0"/>
              <a:t>eredetű </a:t>
            </a:r>
            <a:r>
              <a:rPr lang="hu-HU" sz="2800" dirty="0"/>
              <a:t>„</a:t>
            </a:r>
            <a:r>
              <a:rPr lang="hu-HU" sz="2800" dirty="0" err="1"/>
              <a:t>krizei</a:t>
            </a:r>
            <a:r>
              <a:rPr lang="hu-HU" sz="2800" dirty="0"/>
              <a:t>” szóból </a:t>
            </a:r>
            <a:r>
              <a:rPr lang="hu-HU" sz="2800" dirty="0" smtClean="0"/>
              <a:t>származik </a:t>
            </a:r>
          </a:p>
          <a:p>
            <a:r>
              <a:rPr lang="hu-HU" sz="2800" dirty="0" smtClean="0"/>
              <a:t>Jelentése</a:t>
            </a:r>
            <a:r>
              <a:rPr lang="hu-HU" sz="2800" dirty="0"/>
              <a:t>: </a:t>
            </a:r>
            <a:r>
              <a:rPr lang="hu-HU" sz="2800" b="1" dirty="0"/>
              <a:t>válság, fordulat, döntés. </a:t>
            </a:r>
          </a:p>
          <a:p>
            <a:r>
              <a:rPr lang="hu-HU" sz="2800" dirty="0" smtClean="0"/>
              <a:t>Benne van </a:t>
            </a:r>
            <a:r>
              <a:rPr lang="hu-HU" sz="2800" b="1" dirty="0" smtClean="0"/>
              <a:t>a </a:t>
            </a:r>
            <a:r>
              <a:rPr lang="hu-HU" sz="2800" b="1" u="sng" dirty="0"/>
              <a:t>lehetőség, az esély</a:t>
            </a:r>
            <a:r>
              <a:rPr lang="hu-HU" sz="2800" b="1" dirty="0"/>
              <a:t> </a:t>
            </a:r>
            <a:r>
              <a:rPr lang="hu-HU" sz="2800" b="1" dirty="0" smtClean="0"/>
              <a:t>is.</a:t>
            </a:r>
            <a:endParaRPr lang="hu-HU" sz="2800" b="1" dirty="0"/>
          </a:p>
          <a:p>
            <a:r>
              <a:rPr lang="hu-HU" sz="2800" b="1" dirty="0"/>
              <a:t>Jó és rossz kimenetelű egyaránt lehet. </a:t>
            </a:r>
            <a:endParaRPr lang="hu-HU" sz="2800" b="1" dirty="0" smtClean="0"/>
          </a:p>
          <a:p>
            <a:r>
              <a:rPr lang="hu-HU" sz="2800" b="1" dirty="0" smtClean="0"/>
              <a:t>Fordulópontot</a:t>
            </a:r>
            <a:r>
              <a:rPr lang="hu-HU" sz="2800" dirty="0" smtClean="0"/>
              <a:t> </a:t>
            </a:r>
            <a:r>
              <a:rPr lang="hu-HU" sz="2800" dirty="0"/>
              <a:t>jelöl, ahol eldől a dolgok további kimenetele.</a:t>
            </a:r>
            <a:endParaRPr lang="hu-HU" sz="2800" b="1" dirty="0"/>
          </a:p>
          <a:p>
            <a:r>
              <a:rPr lang="hu-HU" sz="3200" dirty="0"/>
              <a:t/>
            </a:r>
            <a:br>
              <a:rPr lang="hu-HU" sz="3200" dirty="0"/>
            </a:br>
            <a:endParaRPr lang="hu-HU" sz="320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724989" y="1313094"/>
            <a:ext cx="10515600" cy="1002121"/>
          </a:xfrm>
        </p:spPr>
        <p:txBody>
          <a:bodyPr/>
          <a:lstStyle/>
          <a:p>
            <a:r>
              <a:rPr lang="hu-HU" b="1" dirty="0" smtClean="0"/>
              <a:t>Krízisek</a:t>
            </a:r>
            <a:endParaRPr lang="hu-HU" dirty="0">
              <a:latin typeface="+mn-lt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9707672" y="2919283"/>
            <a:ext cx="18689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dirty="0" smtClean="0">
                <a:solidFill>
                  <a:srgbClr val="FF0000"/>
                </a:solidFill>
              </a:rPr>
              <a:t>Krízis:</a:t>
            </a:r>
            <a:endParaRPr lang="hu-HU" sz="3600" dirty="0">
              <a:solidFill>
                <a:srgbClr val="FF0000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8604069" y="3661737"/>
            <a:ext cx="32043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b="1" dirty="0">
                <a:solidFill>
                  <a:srgbClr val="FF0000"/>
                </a:solidFill>
              </a:rPr>
              <a:t>Veszély  +  Esély</a:t>
            </a:r>
            <a:endParaRPr lang="hu-H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19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7</a:t>
            </a:fld>
            <a:endParaRPr lang="en-HU"/>
          </a:p>
        </p:txBody>
      </p:sp>
      <p:sp>
        <p:nvSpPr>
          <p:cNvPr id="3" name="Téglalap 2"/>
          <p:cNvSpPr/>
          <p:nvPr/>
        </p:nvSpPr>
        <p:spPr>
          <a:xfrm>
            <a:off x="1519645" y="2693809"/>
            <a:ext cx="715409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/>
              <a:t>Mindennapi életünk elkerülhetetlen velejárói.</a:t>
            </a:r>
          </a:p>
          <a:p>
            <a:r>
              <a:rPr lang="hu-HU" sz="2800" dirty="0"/>
              <a:t>Ezek hatására a </a:t>
            </a:r>
            <a:r>
              <a:rPr lang="hu-HU" sz="2800" dirty="0" err="1"/>
              <a:t>legkiegyensúlyozottabb</a:t>
            </a:r>
            <a:r>
              <a:rPr lang="hu-HU" sz="2800" dirty="0"/>
              <a:t> személyiségben is </a:t>
            </a:r>
            <a:r>
              <a:rPr lang="hu-HU" sz="3200" b="1" dirty="0"/>
              <a:t>eluralkodhat a bizonytalanság</a:t>
            </a:r>
            <a:r>
              <a:rPr lang="hu-HU" sz="3200" dirty="0"/>
              <a:t>,</a:t>
            </a:r>
            <a:r>
              <a:rPr lang="hu-HU" sz="2800" dirty="0"/>
              <a:t> a kétségbeesés érzése. </a:t>
            </a:r>
          </a:p>
          <a:p>
            <a:r>
              <a:rPr lang="hu-HU" sz="3200" b="1" dirty="0"/>
              <a:t>Elvész a biztonságérzet</a:t>
            </a:r>
            <a:r>
              <a:rPr lang="hu-HU" sz="2800" b="1" dirty="0"/>
              <a:t>, ideiglenesen </a:t>
            </a:r>
            <a:r>
              <a:rPr lang="hu-HU" sz="3200" b="1" dirty="0"/>
              <a:t>felborul a világ rendje</a:t>
            </a:r>
            <a:r>
              <a:rPr lang="hu-HU" sz="2800" b="1" dirty="0"/>
              <a:t>, összeomlik a stabilnak vélt énkép.</a:t>
            </a:r>
          </a:p>
          <a:p>
            <a:r>
              <a:rPr lang="hu-HU" sz="3200" dirty="0"/>
              <a:t/>
            </a:r>
            <a:br>
              <a:rPr lang="hu-HU" sz="3200" dirty="0"/>
            </a:br>
            <a:endParaRPr lang="hu-HU" sz="320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724989" y="1313094"/>
            <a:ext cx="10515600" cy="1002121"/>
          </a:xfrm>
        </p:spPr>
        <p:txBody>
          <a:bodyPr/>
          <a:lstStyle/>
          <a:p>
            <a:r>
              <a:rPr lang="hu-HU" b="1" dirty="0">
                <a:latin typeface="+mn-lt"/>
              </a:rPr>
              <a:t>Krízishelyzetek</a:t>
            </a:r>
            <a:endParaRPr lang="hu-H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542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8</a:t>
            </a:fld>
            <a:endParaRPr lang="en-HU"/>
          </a:p>
        </p:txBody>
      </p:sp>
      <p:sp>
        <p:nvSpPr>
          <p:cNvPr id="3" name="Téglalap 2"/>
          <p:cNvSpPr/>
          <p:nvPr/>
        </p:nvSpPr>
        <p:spPr>
          <a:xfrm>
            <a:off x="1519645" y="2693809"/>
            <a:ext cx="798140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800" dirty="0"/>
              <a:t>A </a:t>
            </a:r>
            <a:r>
              <a:rPr lang="hu-HU" sz="2800" b="1" dirty="0"/>
              <a:t>kiváltó hatás ideje </a:t>
            </a:r>
            <a:r>
              <a:rPr lang="hu-HU" sz="2800" dirty="0"/>
              <a:t>órákban mérhető,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800" dirty="0"/>
              <a:t>a </a:t>
            </a:r>
            <a:r>
              <a:rPr lang="hu-HU" sz="2800" b="1" dirty="0"/>
              <a:t>megrettenés és nyugtalanság időszaka </a:t>
            </a:r>
            <a:r>
              <a:rPr lang="hu-HU" sz="2800" dirty="0" smtClean="0"/>
              <a:t>néhány </a:t>
            </a:r>
            <a:r>
              <a:rPr lang="hu-HU" sz="2800" dirty="0"/>
              <a:t>napig </a:t>
            </a:r>
            <a:r>
              <a:rPr lang="hu-HU" sz="2800" dirty="0" smtClean="0"/>
              <a:t>tart</a:t>
            </a:r>
            <a:endParaRPr lang="hu-HU" sz="28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800" dirty="0"/>
              <a:t>az új helyzethez való </a:t>
            </a:r>
            <a:r>
              <a:rPr lang="hu-HU" sz="2800" b="1" dirty="0"/>
              <a:t>alkalmazkodás</a:t>
            </a:r>
            <a:r>
              <a:rPr lang="hu-HU" sz="2800" dirty="0"/>
              <a:t> </a:t>
            </a:r>
            <a:r>
              <a:rPr lang="hu-HU" sz="2800" dirty="0" smtClean="0"/>
              <a:t>heteket </a:t>
            </a:r>
            <a:r>
              <a:rPr lang="hu-HU" sz="2800" dirty="0"/>
              <a:t>vehet </a:t>
            </a:r>
            <a:r>
              <a:rPr lang="hu-HU" sz="2800" dirty="0" smtClean="0"/>
              <a:t>igénybe, </a:t>
            </a:r>
            <a:endParaRPr lang="hu-HU" sz="28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800" b="1" dirty="0"/>
              <a:t>helyre áll az egyensúly </a:t>
            </a:r>
            <a:r>
              <a:rPr lang="hu-HU" sz="2800" dirty="0" smtClean="0"/>
              <a:t>néhány </a:t>
            </a:r>
            <a:r>
              <a:rPr lang="hu-HU" sz="2800" dirty="0"/>
              <a:t>hónap </a:t>
            </a:r>
            <a:r>
              <a:rPr lang="hu-HU" sz="2800" dirty="0" smtClean="0"/>
              <a:t>alatt</a:t>
            </a:r>
            <a:endParaRPr lang="hu-HU" sz="2800" b="1" dirty="0"/>
          </a:p>
          <a:p>
            <a:r>
              <a:rPr lang="hu-HU" sz="3200" dirty="0"/>
              <a:t/>
            </a:r>
            <a:br>
              <a:rPr lang="hu-HU" sz="3200" dirty="0"/>
            </a:br>
            <a:endParaRPr lang="hu-HU" sz="320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724989" y="1313094"/>
            <a:ext cx="10515600" cy="1002121"/>
          </a:xfrm>
        </p:spPr>
        <p:txBody>
          <a:bodyPr/>
          <a:lstStyle/>
          <a:p>
            <a:r>
              <a:rPr lang="hu-HU" b="1" dirty="0">
                <a:latin typeface="+mn-lt"/>
              </a:rPr>
              <a:t>A krízis szakaszai:</a:t>
            </a:r>
            <a:endParaRPr lang="hu-H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949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4EE3-A08A-FD4E-A4DD-F3DCA2E683B0}" type="slidenum">
              <a:rPr lang="en-HU" smtClean="0"/>
              <a:t>9</a:t>
            </a:fld>
            <a:endParaRPr lang="en-HU"/>
          </a:p>
        </p:txBody>
      </p:sp>
      <p:sp>
        <p:nvSpPr>
          <p:cNvPr id="3" name="Téglalap 2"/>
          <p:cNvSpPr/>
          <p:nvPr/>
        </p:nvSpPr>
        <p:spPr>
          <a:xfrm>
            <a:off x="877388" y="2318075"/>
            <a:ext cx="10210801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ü"/>
            </a:pPr>
            <a:r>
              <a:rPr lang="hu-HU" sz="2800" dirty="0"/>
              <a:t>A személy </a:t>
            </a:r>
            <a:r>
              <a:rPr lang="hu-HU" sz="2800" b="1" dirty="0"/>
              <a:t>figyelme elsősorban a problémára irányul</a:t>
            </a:r>
            <a:r>
              <a:rPr lang="hu-HU" sz="2800" dirty="0"/>
              <a:t>, azon belül is annak valamely részletére. </a:t>
            </a: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hu-HU" sz="2800" dirty="0"/>
              <a:t>Elgyötört; </a:t>
            </a:r>
            <a:r>
              <a:rPr lang="hu-HU" sz="2800" b="1" dirty="0">
                <a:solidFill>
                  <a:srgbClr val="C00000"/>
                </a:solidFill>
              </a:rPr>
              <a:t>félelmek, szorongások kínozzák</a:t>
            </a:r>
            <a:r>
              <a:rPr lang="hu-HU" sz="2800" dirty="0">
                <a:solidFill>
                  <a:srgbClr val="C00000"/>
                </a:solidFill>
              </a:rPr>
              <a:t>. </a:t>
            </a: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hu-HU" sz="2800" dirty="0"/>
              <a:t>Impulzivitás </a:t>
            </a:r>
            <a:r>
              <a:rPr lang="hu-HU" sz="2800" dirty="0" err="1"/>
              <a:t>jellemzi</a:t>
            </a:r>
            <a:r>
              <a:rPr lang="hu-HU" sz="2800" dirty="0"/>
              <a:t>, érzelmi reakcióit kevéssé tudja kontrollálni. </a:t>
            </a: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hu-HU" sz="2800" b="1" dirty="0">
                <a:solidFill>
                  <a:srgbClr val="C00000"/>
                </a:solidFill>
              </a:rPr>
              <a:t>Alacsony hatékonyság a különböző tevékenységekben. </a:t>
            </a: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hu-HU" sz="2800" dirty="0"/>
              <a:t>Interperszonális kapcsolatai megváltoznak, a segítségelvárás a fő motivációja. </a:t>
            </a: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hu-HU" sz="2800" b="1" dirty="0">
                <a:solidFill>
                  <a:srgbClr val="C00000"/>
                </a:solidFill>
              </a:rPr>
              <a:t>Nincs jövőképe. </a:t>
            </a: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hu-HU" sz="2800" b="1" dirty="0"/>
              <a:t>Problémáit nem képes átlátni, </a:t>
            </a:r>
            <a:r>
              <a:rPr lang="hu-HU" sz="2800" dirty="0"/>
              <a:t>átgondolni.</a:t>
            </a:r>
            <a:endParaRPr lang="hu-HU" sz="3600" b="1" dirty="0"/>
          </a:p>
          <a:p>
            <a:r>
              <a:rPr lang="hu-HU" sz="3200" dirty="0"/>
              <a:t/>
            </a:r>
            <a:br>
              <a:rPr lang="hu-HU" sz="3200" dirty="0"/>
            </a:br>
            <a:endParaRPr lang="hu-HU" sz="320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724989" y="1313094"/>
            <a:ext cx="10515600" cy="1002121"/>
          </a:xfrm>
        </p:spPr>
        <p:txBody>
          <a:bodyPr>
            <a:normAutofit fontScale="90000"/>
          </a:bodyPr>
          <a:lstStyle/>
          <a:p>
            <a:r>
              <a:rPr lang="hu-HU" b="1" dirty="0">
                <a:latin typeface="+mn-lt"/>
              </a:rPr>
              <a:t>A krízisben lévő személy tünetei </a:t>
            </a:r>
            <a:r>
              <a:rPr lang="hu-HU" sz="2800" b="1" dirty="0">
                <a:latin typeface="+mn-lt"/>
              </a:rPr>
              <a:t>(</a:t>
            </a:r>
            <a:r>
              <a:rPr lang="hu-HU" sz="2800" b="1" dirty="0" err="1">
                <a:latin typeface="+mn-lt"/>
              </a:rPr>
              <a:t>Csiszér</a:t>
            </a:r>
            <a:r>
              <a:rPr lang="hu-HU" sz="2800" b="1" dirty="0">
                <a:latin typeface="+mn-lt"/>
              </a:rPr>
              <a:t> és </a:t>
            </a:r>
            <a:r>
              <a:rPr lang="hu-HU" sz="2800" b="1" dirty="0" err="1">
                <a:latin typeface="+mn-lt"/>
              </a:rPr>
              <a:t>Füri</a:t>
            </a:r>
            <a:r>
              <a:rPr lang="hu-HU" sz="2800" b="1" dirty="0">
                <a:latin typeface="+mn-lt"/>
              </a:rPr>
              <a:t>, 1985)</a:t>
            </a:r>
            <a:endParaRPr lang="hu-HU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514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23043</TotalTime>
  <Words>1664</Words>
  <Application>Microsoft Office PowerPoint</Application>
  <PresentationFormat>Szélesvásznú</PresentationFormat>
  <Paragraphs>250</Paragraphs>
  <Slides>48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48</vt:i4>
      </vt:variant>
    </vt:vector>
  </HeadingPairs>
  <TitlesOfParts>
    <vt:vector size="53" baseType="lpstr">
      <vt:lpstr>Arial</vt:lpstr>
      <vt:lpstr>Calibri</vt:lpstr>
      <vt:lpstr>Calibri Light</vt:lpstr>
      <vt:lpstr>Wingdings</vt:lpstr>
      <vt:lpstr>Office Theme</vt:lpstr>
      <vt:lpstr>PowerPoint-bemutató</vt:lpstr>
      <vt:lpstr>PowerPoint-bemutató</vt:lpstr>
      <vt:lpstr>Nehézségek…</vt:lpstr>
      <vt:lpstr>Pesszimista-e a magyar?</vt:lpstr>
      <vt:lpstr>Az élet valódi nehézségei</vt:lpstr>
      <vt:lpstr>Krízisek</vt:lpstr>
      <vt:lpstr>Krízishelyzetek</vt:lpstr>
      <vt:lpstr>A krízis szakaszai:</vt:lpstr>
      <vt:lpstr>A krízisben lévő személy tünetei (Csiszér és Füri, 1985)</vt:lpstr>
      <vt:lpstr>PowerPoint-bemutató</vt:lpstr>
      <vt:lpstr>Milyen kompetenciák és képességek kellenek  a nehézségek leküzdéséhez?</vt:lpstr>
      <vt:lpstr>Reziliencia</vt:lpstr>
      <vt:lpstr>Reziliencia</vt:lpstr>
      <vt:lpstr>A reziliens ember jellemzői</vt:lpstr>
      <vt:lpstr>A reziliens ember további jellemzői:</vt:lpstr>
      <vt:lpstr>A reziliencia az egészségi állapotunkat is befolyásolja</vt:lpstr>
      <vt:lpstr>Hogyan tudunk reziliens emberré válni?</vt:lpstr>
      <vt:lpstr>Rezilienciamodell </vt:lpstr>
      <vt:lpstr>A reziliencia szerepe a közösségfejlesztésben</vt:lpstr>
      <vt:lpstr>Hogyan tudjuk elősegíteni a rezilienciának a kifejlődését?</vt:lpstr>
      <vt:lpstr>PowerPoint-bemutató</vt:lpstr>
      <vt:lpstr>Rituálék</vt:lpstr>
      <vt:lpstr>A tér és idő jelentősége</vt:lpstr>
      <vt:lpstr>Az idő jelentősége</vt:lpstr>
      <vt:lpstr>A rituálék szerepe</vt:lpstr>
      <vt:lpstr>A rituálék</vt:lpstr>
      <vt:lpstr>Közösségi rítusok</vt:lpstr>
      <vt:lpstr>Az egyetemi élet rituáléi és azok jelentősége</vt:lpstr>
      <vt:lpstr>Az egyetemi rituálék típusai</vt:lpstr>
      <vt:lpstr>Egyetemi ünnepek és ünneplések</vt:lpstr>
      <vt:lpstr>Egyetemi hagyományok</vt:lpstr>
      <vt:lpstr>Ritualizált mindennapi egyetemi interakciók</vt:lpstr>
      <vt:lpstr>Beszélgetőkörök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„[…]optimista az, aki a nehézségeiből  lehetőségeket teremt.”</vt:lpstr>
      <vt:lpstr>PowerPoint-bemutató</vt:lpstr>
      <vt:lpstr>KÖSZÖNÖM  A MEGTISZTELŐ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Bogáti Gergő</dc:creator>
  <cp:lastModifiedBy>Pásztor Enikő</cp:lastModifiedBy>
  <cp:revision>134</cp:revision>
  <dcterms:created xsi:type="dcterms:W3CDTF">2021-07-12T08:47:21Z</dcterms:created>
  <dcterms:modified xsi:type="dcterms:W3CDTF">2024-02-07T11:40:49Z</dcterms:modified>
</cp:coreProperties>
</file>