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71" r:id="rId3"/>
    <p:sldId id="272" r:id="rId4"/>
    <p:sldId id="273" r:id="rId5"/>
    <p:sldId id="281" r:id="rId6"/>
    <p:sldId id="282" r:id="rId7"/>
    <p:sldId id="278" r:id="rId8"/>
    <p:sldId id="277" r:id="rId9"/>
    <p:sldId id="276" r:id="rId10"/>
    <p:sldId id="279" r:id="rId11"/>
    <p:sldId id="283" r:id="rId12"/>
    <p:sldId id="280" r:id="rId13"/>
    <p:sldId id="275" r:id="rId14"/>
    <p:sldId id="274" r:id="rId15"/>
    <p:sldId id="284" r:id="rId16"/>
    <p:sldId id="270" r:id="rId17"/>
  </p:sldIdLst>
  <p:sldSz cx="12192000" cy="6858000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94"/>
  </p:normalViewPr>
  <p:slideViewPr>
    <p:cSldViewPr snapToGrid="0" snapToObjects="1" showGuides="1">
      <p:cViewPr varScale="1">
        <p:scale>
          <a:sx n="65" d="100"/>
          <a:sy n="65" d="100"/>
        </p:scale>
        <p:origin x="56" y="132"/>
      </p:cViewPr>
      <p:guideLst>
        <p:guide orient="horz" pos="3158"/>
        <p:guide pos="64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D988-5B29-4049-98F9-CF6ECB2EA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A561D-1F00-CF44-A963-DB6A6231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2986C-2480-C54C-ADA8-753185DB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79F80-B4F4-2443-BFA8-6DD91746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EE0C1-1ACF-3842-8C39-F1788C41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622" y="168598"/>
            <a:ext cx="3012376" cy="86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59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D587-B2B6-DC41-83B0-804BF01F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2FC70-3A7F-2C4E-9F8F-B3E9E09DE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8A65-B413-5E4E-8CA4-4EDB4F91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FC4D-9DE0-3340-AA0C-342AFA3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EE26-6063-4341-9A7F-0FE69B4C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63045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6EB6DA-954E-5D41-80AE-F695430CA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22EEB-0791-7B4F-B154-77F57F290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D099-BFC4-B54E-AC4C-340CC64B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7E0B-487A-4A46-B11D-064378C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D557-DF08-0142-84DE-442E6B55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82273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5D9-93C1-0D4B-B9F2-957514CE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5DD0-A81D-9545-90B7-A1A52717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A6A19-09F0-664E-AACC-945E4223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5484-1643-1741-9BBE-E57E9286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D124F-6158-8148-B6F2-32980994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428807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D552-5C20-C749-A42D-287374E6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D5A57-0B59-B04B-938C-4B7A33B45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D7B6-D6BB-314A-8916-02AAEFE6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5C13-2022-0A4C-A6E7-2BCD49FB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432A-1A64-1D4C-B3A0-5EE026A8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6209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5469-5F80-4146-9C72-DA429ADE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819B-9591-564C-BCAE-35CDA681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AC7D1-C566-F24C-A8C2-4214BF43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1889A-6F7B-1D41-B863-1CBC801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E4F74-2F66-8E4B-ADF4-5BFCBAA8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5D982-04F6-2C42-A5E9-E88E6C1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84515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A879-3FD8-8545-A43F-A51937D91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74243-09E0-064C-B890-A9C11283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C07B1-33DD-4A47-BCDF-430CAB08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2A033-528C-C242-ABDA-3D15D9C9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3F32-5CB1-C746-B579-E3CAB98A8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CBAC-D2B5-9447-8F68-2B341833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C38C4-0BE5-5F4D-B045-4412183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6987-204A-704D-B909-AD872CEB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41622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5C4A-652D-504F-8A14-439C05EA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34FCD-7F12-3640-96FE-2A55EF8D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237B-10A1-CF4D-8B8B-C8DC4FC9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D9CFC-5850-964C-B7EB-E9C57AD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92718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DC55D-3999-1045-ABD4-D8DFE7BE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80982-A493-464A-9B48-61D5635F2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AC8B-E464-3943-A95D-34EEB2E5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1347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D44-A9E4-BB49-9656-13FF7177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3C5A-4B14-4342-B231-73C9CD58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B87A1-308C-7047-9188-C734505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4A094-9824-BC45-A3FD-9FDA560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D0881-EE43-E34C-8DC3-49745596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AAA1-86D3-534E-A8DD-E650B280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5511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D905-6D34-4E47-A14C-A28666CC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D7D64-4B29-4C48-9B54-67024D5BB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875F-A7C6-9842-BA50-E3FAA0381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5B720-D918-F64A-9E9B-C5A12D67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BEFEB-8B48-794D-B083-A66390C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C0C85-02A9-5949-A440-0D4739D1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71153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161990-8005-104B-8A8B-4308F2F0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A414D-8B3C-B847-9940-F12D4C6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FD2D-9F43-D349-A9F7-C7D3C18D1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7002-D164-6849-8D5F-C6DA6F1FA440}" type="datetimeFigureOut">
              <a:rPr lang="en-HU" smtClean="0"/>
              <a:t>02/05/2024</a:t>
            </a:fld>
            <a:endParaRPr lang="en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777F-1866-E347-B8A2-9ED6658F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3196-9B66-1947-9FE5-5B6744F7E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4EE3-A08A-FD4E-A4DD-F3DCA2E683B0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7124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0B76E54-3E4E-9244-8855-E661809B9A5F}"/>
              </a:ext>
            </a:extLst>
          </p:cNvPr>
          <p:cNvSpPr txBox="1"/>
          <p:nvPr/>
        </p:nvSpPr>
        <p:spPr>
          <a:xfrm>
            <a:off x="1136073" y="1897286"/>
            <a:ext cx="101490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4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hu-HU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Az </a:t>
            </a:r>
            <a:r>
              <a:rPr lang="hu-HU" sz="4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óratervezés pedagógiai szempontjai</a:t>
            </a:r>
            <a:endParaRPr lang="hu-HU" sz="4400" b="1" dirty="0">
              <a:solidFill>
                <a:schemeClr val="accent1">
                  <a:lumMod val="40000"/>
                  <a:lumOff val="60000"/>
                </a:schemeClr>
              </a:solidFill>
              <a:cs typeface="Calibri" panose="020F0502020204030204" pitchFamily="34" charset="0"/>
            </a:endParaRPr>
          </a:p>
          <a:p>
            <a:pPr algn="ctr">
              <a:lnSpc>
                <a:spcPct val="125000"/>
              </a:lnSpc>
            </a:pPr>
            <a:endParaRPr lang="hu-HU" sz="2400" b="1" dirty="0" smtClean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5000"/>
              </a:lnSpc>
            </a:pPr>
            <a:endParaRPr lang="hu-HU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u-HU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Dr. habil. Simon </a:t>
            </a:r>
            <a:r>
              <a:rPr lang="hu-HU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István </a:t>
            </a:r>
            <a:r>
              <a:rPr lang="hu-HU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Ágoston</a:t>
            </a:r>
          </a:p>
          <a:p>
            <a:pPr algn="ctr"/>
            <a:r>
              <a:rPr lang="hu-HU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hu-HU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gyetemi docens</a:t>
            </a:r>
          </a:p>
          <a:p>
            <a:pPr algn="ctr"/>
            <a:r>
              <a:rPr lang="hu-HU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u-HU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imon.istvan@uni-sopron.hu</a:t>
            </a:r>
            <a:endParaRPr lang="hu-HU" sz="2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71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482931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dirty="0"/>
          </a:p>
          <a:p>
            <a:pPr marL="0" indent="0">
              <a:buNone/>
            </a:pP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Tanulással kapcsolatos elvárások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http://www.jgypk.hu/mentorhalo/tananyag/az_ikt_alkalmazasa_a_gyogypedagogiaban_V2/7.1.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143" y="1942398"/>
            <a:ext cx="7740478" cy="50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8537489" y="6992882"/>
            <a:ext cx="3443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err="1">
                <a:solidFill>
                  <a:srgbClr val="4D4D4D"/>
                </a:solidFill>
              </a:rPr>
              <a:t>Hodgins</a:t>
            </a:r>
            <a:r>
              <a:rPr lang="hu-HU" b="1" dirty="0">
                <a:solidFill>
                  <a:srgbClr val="4D4D4D"/>
                </a:solidFill>
              </a:rPr>
              <a:t>, 2000, alapján Bíró, 2014)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3417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Módszerek</a:t>
            </a: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43845"/>
            <a:ext cx="10515600" cy="4938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C00000"/>
                </a:solidFill>
              </a:rPr>
              <a:t>K</a:t>
            </a:r>
            <a:r>
              <a:rPr lang="hu-HU" sz="2400" b="1" dirty="0" smtClean="0">
                <a:solidFill>
                  <a:srgbClr val="C00000"/>
                </a:solidFill>
              </a:rPr>
              <a:t>lasszikus módszerek</a:t>
            </a:r>
          </a:p>
          <a:p>
            <a:pPr marL="0" indent="0">
              <a:buNone/>
            </a:pPr>
            <a:r>
              <a:rPr lang="hu-HU" sz="2400" b="1" dirty="0"/>
              <a:t>tanári bemutatás, </a:t>
            </a:r>
            <a:r>
              <a:rPr lang="hu-HU" sz="2400" b="1" dirty="0" smtClean="0"/>
              <a:t>magyarázat, </a:t>
            </a:r>
            <a:r>
              <a:rPr lang="hu-HU" sz="2400" b="1" dirty="0"/>
              <a:t>megbeszélés, </a:t>
            </a:r>
            <a:r>
              <a:rPr lang="hu-HU" sz="2400" b="1" dirty="0" smtClean="0"/>
              <a:t>szemléltetés, számonkérés</a:t>
            </a:r>
            <a:r>
              <a:rPr lang="hu-HU" sz="2400" b="1" dirty="0"/>
              <a:t>, értékelés, </a:t>
            </a:r>
            <a:r>
              <a:rPr lang="hu-HU" sz="2400" b="1" dirty="0" smtClean="0"/>
              <a:t>frontális osztálymunka, egyéni </a:t>
            </a:r>
            <a:r>
              <a:rPr lang="hu-HU" sz="2400" b="1" dirty="0"/>
              <a:t>munka</a:t>
            </a:r>
            <a:endParaRPr lang="hu-HU" sz="2400" b="1" dirty="0" smtClean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Interaktív </a:t>
            </a:r>
            <a:r>
              <a:rPr lang="hu-HU" sz="2400" b="1" dirty="0">
                <a:solidFill>
                  <a:srgbClr val="C00000"/>
                </a:solidFill>
              </a:rPr>
              <a:t>módszerek </a:t>
            </a:r>
            <a:endParaRPr lang="hu-H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u-HU" sz="2400" b="1" dirty="0" smtClean="0"/>
              <a:t>páros </a:t>
            </a:r>
            <a:r>
              <a:rPr lang="hu-HU" sz="2400" b="1" dirty="0"/>
              <a:t>és csoportmunka</a:t>
            </a:r>
            <a:r>
              <a:rPr lang="hu-HU" sz="2400" b="1" dirty="0" smtClean="0"/>
              <a:t>, </a:t>
            </a:r>
            <a:r>
              <a:rPr lang="hu-HU" sz="2400" b="1" dirty="0"/>
              <a:t>tanulói kiselőadások, ezek közös értékelése, </a:t>
            </a:r>
            <a:r>
              <a:rPr lang="hu-HU" sz="2400" b="1" dirty="0" smtClean="0"/>
              <a:t>vita-</a:t>
            </a:r>
            <a:r>
              <a:rPr lang="hu-HU" sz="2400" b="1" dirty="0" err="1" smtClean="0"/>
              <a:t>alpú</a:t>
            </a:r>
            <a:r>
              <a:rPr lang="hu-HU" sz="2400" b="1" dirty="0" smtClean="0"/>
              <a:t> </a:t>
            </a:r>
            <a:r>
              <a:rPr lang="hu-HU" sz="2400" b="1" dirty="0"/>
              <a:t>tanítási módszer</a:t>
            </a:r>
            <a:endParaRPr lang="hu-HU" sz="2400" b="1" dirty="0"/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Újgenerációs módszerek</a:t>
            </a:r>
          </a:p>
          <a:p>
            <a:pPr marL="0" indent="0">
              <a:buNone/>
            </a:pPr>
            <a:r>
              <a:rPr lang="hu-HU" sz="2400" b="1" dirty="0"/>
              <a:t>projekt módszer</a:t>
            </a:r>
            <a:r>
              <a:rPr lang="hu-HU" sz="2400" b="1" dirty="0" smtClean="0"/>
              <a:t>, </a:t>
            </a:r>
            <a:r>
              <a:rPr lang="hu-HU" sz="2400" b="1" dirty="0"/>
              <a:t>kooperatív </a:t>
            </a:r>
            <a:r>
              <a:rPr lang="hu-HU" sz="2400" b="1" dirty="0" smtClean="0"/>
              <a:t>módszerek, számítógépes </a:t>
            </a:r>
            <a:r>
              <a:rPr lang="hu-HU" sz="2400" b="1" dirty="0"/>
              <a:t>módszerek, internet, </a:t>
            </a:r>
            <a:r>
              <a:rPr lang="hu-HU" sz="2400" b="1" dirty="0" smtClean="0"/>
              <a:t>multimédia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20593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002545"/>
            <a:ext cx="11214583" cy="5047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C00000"/>
                </a:solidFill>
              </a:rPr>
              <a:t>Régi, hagyományos </a:t>
            </a:r>
          </a:p>
          <a:p>
            <a:pPr lvl="1"/>
            <a:r>
              <a:rPr lang="hu-HU" b="1" dirty="0"/>
              <a:t>Motiválás, Új anyag feldolgozás, összefoglalás</a:t>
            </a:r>
          </a:p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>
                <a:solidFill>
                  <a:srgbClr val="C00000"/>
                </a:solidFill>
              </a:rPr>
              <a:t>Új modell</a:t>
            </a:r>
          </a:p>
          <a:p>
            <a:endParaRPr lang="hu-HU" sz="2400" b="1" dirty="0"/>
          </a:p>
          <a:p>
            <a:r>
              <a:rPr lang="hu-HU" sz="2400" b="1" dirty="0" err="1"/>
              <a:t>Ráhangolódás</a:t>
            </a:r>
            <a:endParaRPr lang="hu-HU" sz="2400" b="1" dirty="0"/>
          </a:p>
          <a:p>
            <a:endParaRPr lang="hu-HU" sz="2400" b="1" dirty="0"/>
          </a:p>
          <a:p>
            <a:r>
              <a:rPr lang="hu-HU" sz="2400" b="1" dirty="0" smtClean="0"/>
              <a:t>Jelentésteremtés</a:t>
            </a:r>
            <a:endParaRPr lang="hu-HU" sz="2400" b="1" dirty="0"/>
          </a:p>
          <a:p>
            <a:endParaRPr lang="hu-HU" sz="2400" dirty="0"/>
          </a:p>
          <a:p>
            <a:r>
              <a:rPr lang="hu-HU" sz="2400" b="1" dirty="0"/>
              <a:t>Reflektálás</a:t>
            </a:r>
          </a:p>
          <a:p>
            <a:endParaRPr lang="hu-HU" sz="2400" dirty="0"/>
          </a:p>
          <a:p>
            <a:endParaRPr lang="hu-HU" sz="2400" dirty="0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>
                <a:latin typeface="+mn-lt"/>
              </a:rPr>
              <a:t>RJR tanulási/tanítási modell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515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1997915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dirty="0"/>
          </a:p>
          <a:p>
            <a:r>
              <a:rPr lang="hu-HU" b="1" dirty="0" smtClean="0"/>
              <a:t>A témáról való tudás aktív felidézése</a:t>
            </a:r>
          </a:p>
          <a:p>
            <a:r>
              <a:rPr lang="hu-HU" b="1" dirty="0" smtClean="0"/>
              <a:t>Az új ismereteket hogyan és mivel tudja majd összekapcsolni</a:t>
            </a:r>
          </a:p>
          <a:p>
            <a:r>
              <a:rPr lang="hu-HU" b="1" dirty="0" smtClean="0"/>
              <a:t>Az előzetes tudásra épít</a:t>
            </a:r>
          </a:p>
          <a:p>
            <a:r>
              <a:rPr lang="hu-HU" b="1" dirty="0" smtClean="0"/>
              <a:t>Érdeklődés felkeltése a téma iránt</a:t>
            </a: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Ráhangolódás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18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482931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sz="2400" dirty="0"/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Új ismerettel, információval történő megismerés (film, tudományos cikk, kísérlet, stb.)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Cél fenntartsa a felidézés során kialakult figyelmet, lényegi elemeket megértse, 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Tisztázzák a problémás pontokat, 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Saját gondolkodásmódjukhoz illesztik a feldolgozandó információkat, ismereteket,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Összekötik az új és a meglévő ismereteket. </a:t>
            </a:r>
            <a:endParaRPr lang="hu-HU" sz="24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Jelentésteremtés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06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158466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dirty="0"/>
          </a:p>
          <a:p>
            <a:pPr marL="0" indent="0">
              <a:buNone/>
            </a:pPr>
            <a:r>
              <a:rPr lang="hu-HU" sz="2400" b="1" dirty="0" smtClean="0">
                <a:cs typeface="Times New Roman" panose="02020603050405020304" pitchFamily="18" charset="0"/>
              </a:rPr>
              <a:t>Reflektálás célja, hogy a hallgatók saját nyelvükön, gondolkodásukhoz illesztve fogalmazzák meg az elsajátított ismereteket.</a:t>
            </a:r>
          </a:p>
          <a:p>
            <a:pPr marL="0" indent="0">
              <a:buNone/>
            </a:pPr>
            <a:endParaRPr lang="hu-HU" sz="2400" b="1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Gondolatcsere, vita,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Új ismeret integrációja történik,</a:t>
            </a:r>
          </a:p>
          <a:p>
            <a:pPr>
              <a:buFontTx/>
              <a:buChar char="-"/>
            </a:pPr>
            <a:r>
              <a:rPr lang="hu-HU" sz="2400" b="1" dirty="0" smtClean="0">
                <a:cs typeface="Times New Roman" panose="02020603050405020304" pitchFamily="18" charset="0"/>
              </a:rPr>
              <a:t>Saját megfogalmazások támogatása.</a:t>
            </a:r>
            <a:endParaRPr lang="hu-HU" sz="24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Reflektálás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8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 txBox="1">
            <a:spLocks/>
          </p:cNvSpPr>
          <p:nvPr/>
        </p:nvSpPr>
        <p:spPr>
          <a:xfrm>
            <a:off x="2777961" y="1635979"/>
            <a:ext cx="6858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Köszönjük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34334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482931"/>
            <a:ext cx="11214583" cy="3521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A tervezés fogalma</a:t>
            </a:r>
          </a:p>
          <a:p>
            <a:pPr marL="0" indent="0">
              <a:buNone/>
            </a:pPr>
            <a:r>
              <a:rPr lang="hu-HU" sz="2000" b="1" dirty="0" smtClean="0"/>
              <a:t>A </a:t>
            </a:r>
            <a:r>
              <a:rPr lang="hu-HU" sz="2000" b="1" dirty="0"/>
              <a:t>tervezés a célok és az előre meghatározott sikerkritériumok ismeretében hozott döntések és cselekvések programja</a:t>
            </a:r>
            <a:r>
              <a:rPr lang="hu-HU" sz="2000" b="1" dirty="0" smtClean="0"/>
              <a:t>. (Bárdossy és Dudás 2009)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Sikerkritérium</a:t>
            </a:r>
          </a:p>
          <a:p>
            <a:pPr marL="0" indent="0">
              <a:buNone/>
            </a:pPr>
            <a:r>
              <a:rPr lang="hu-HU" sz="2000" b="1" dirty="0" smtClean="0"/>
              <a:t>Olyan viszonyítási alap, konkrét célérték, amelyhez mérve megállapítható a meghatározott cél teljesülése.</a:t>
            </a: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Tervezés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35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002545"/>
            <a:ext cx="11214583" cy="40016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/>
              <a:t>A tervezés folyamata ( a tervezéshez kapcsolódó döntések és cselekvések programját építő </a:t>
            </a:r>
            <a:r>
              <a:rPr lang="hu-HU" sz="2400" b="1" dirty="0" smtClean="0"/>
              <a:t>folyamat </a:t>
            </a:r>
            <a:r>
              <a:rPr lang="hu-HU" sz="1600" dirty="0"/>
              <a:t>(Bárdossy és Dudás </a:t>
            </a:r>
            <a:r>
              <a:rPr lang="hu-HU" sz="1600" dirty="0" smtClean="0"/>
              <a:t>2009)</a:t>
            </a:r>
            <a:r>
              <a:rPr lang="hu-HU" sz="2400" b="1" dirty="0" smtClean="0"/>
              <a:t>)</a:t>
            </a:r>
            <a:r>
              <a:rPr lang="hu-HU" sz="1600" dirty="0" smtClean="0"/>
              <a:t> </a:t>
            </a:r>
            <a:r>
              <a:rPr lang="hu-HU" sz="2400" b="1" dirty="0" smtClean="0"/>
              <a:t>a </a:t>
            </a:r>
            <a:r>
              <a:rPr lang="hu-HU" sz="2400" b="1" dirty="0"/>
              <a:t>konszenzusépítés dinamikus dialektikus folyamataként értelmezhető.</a:t>
            </a:r>
          </a:p>
          <a:p>
            <a:pPr marL="0" algn="just">
              <a:buNone/>
            </a:pPr>
            <a:endParaRPr lang="hu-HU" sz="2400" dirty="0" smtClean="0"/>
          </a:p>
          <a:p>
            <a:pPr marL="0" algn="just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Befolyásoló </a:t>
            </a:r>
            <a:r>
              <a:rPr lang="hu-HU" sz="2400" b="1" dirty="0">
                <a:solidFill>
                  <a:srgbClr val="C00000"/>
                </a:solidFill>
              </a:rPr>
              <a:t>tényezők:</a:t>
            </a:r>
          </a:p>
          <a:p>
            <a:pPr marL="0" algn="just"/>
            <a:r>
              <a:rPr lang="hu-HU" sz="2400" b="1" dirty="0"/>
              <a:t>Szemlélet, koncepció</a:t>
            </a:r>
          </a:p>
          <a:p>
            <a:pPr marL="0" algn="just"/>
            <a:r>
              <a:rPr lang="hu-HU" sz="2400" b="1" dirty="0"/>
              <a:t>Tanár, tanuló</a:t>
            </a:r>
          </a:p>
          <a:p>
            <a:pPr marL="0" algn="just"/>
            <a:r>
              <a:rPr lang="hu-HU" sz="2400" b="1" dirty="0"/>
              <a:t>Külső tényezők, elvárások, </a:t>
            </a:r>
          </a:p>
          <a:p>
            <a:pPr marL="400050" lvl="1" algn="just"/>
            <a:r>
              <a:rPr lang="hu-HU" b="1" dirty="0"/>
              <a:t>szülők, fenntartók,  munkaerőpiac, oktatáspolitika, </a:t>
            </a:r>
          </a:p>
          <a:p>
            <a:pPr marL="0" algn="just">
              <a:buNone/>
            </a:pPr>
            <a:endParaRPr lang="hu-HU" dirty="0"/>
          </a:p>
          <a:p>
            <a:pPr marL="0" indent="0">
              <a:buNone/>
            </a:pP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Tervezés folyamata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955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002545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Tanári / Oktatói felfogás, szemlélet</a:t>
            </a:r>
          </a:p>
          <a:p>
            <a:pPr marL="0" algn="just">
              <a:buNone/>
            </a:pPr>
            <a:r>
              <a:rPr lang="hu-HU" dirty="0" smtClean="0"/>
              <a:t>- </a:t>
            </a:r>
            <a:r>
              <a:rPr lang="hu-HU" sz="2000" b="1" dirty="0" err="1" smtClean="0"/>
              <a:t>Logotrop</a:t>
            </a:r>
            <a:r>
              <a:rPr lang="hu-HU" sz="2000" b="1" dirty="0" smtClean="0"/>
              <a:t>  tudomány, szakma felé forduló, szakma a fontos, lexikális tudás jelentősége, stb.,</a:t>
            </a:r>
            <a:endParaRPr lang="hu-HU" sz="2000" b="1" dirty="0"/>
          </a:p>
          <a:p>
            <a:pPr>
              <a:buFontTx/>
              <a:buChar char="-"/>
            </a:pPr>
            <a:r>
              <a:rPr lang="hu-HU" sz="2000" b="1" dirty="0" err="1" smtClean="0">
                <a:cs typeface="Times New Roman" panose="02020603050405020304" pitchFamily="18" charset="0"/>
              </a:rPr>
              <a:t>Paidotrop</a:t>
            </a:r>
            <a:r>
              <a:rPr lang="hu-HU" sz="2000" b="1" dirty="0" smtClean="0">
                <a:cs typeface="Times New Roman" panose="02020603050405020304" pitchFamily="18" charset="0"/>
              </a:rPr>
              <a:t>   tanítvány felé forduló, a diákok értsék és szeressék a tárgyat, sikeresek legyenek, stb.,</a:t>
            </a:r>
          </a:p>
          <a:p>
            <a:pPr>
              <a:buFontTx/>
              <a:buChar char="-"/>
            </a:pPr>
            <a:r>
              <a:rPr lang="hu-HU" sz="2000" b="1" dirty="0" smtClean="0">
                <a:cs typeface="Times New Roman" panose="02020603050405020304" pitchFamily="18" charset="0"/>
              </a:rPr>
              <a:t>Fogékony az újra, „kísérletező”, figyel a kor változásaira, diákcentrikus, elfogadó, stb.,</a:t>
            </a:r>
          </a:p>
          <a:p>
            <a:pPr>
              <a:buFontTx/>
              <a:buChar char="-"/>
            </a:pPr>
            <a:r>
              <a:rPr lang="hu-HU" sz="2000" b="1" dirty="0" smtClean="0">
                <a:cs typeface="Times New Roman" panose="02020603050405020304" pitchFamily="18" charset="0"/>
              </a:rPr>
              <a:t>Határozott elveket vall, nem szívesen változtat, stb</a:t>
            </a:r>
            <a:r>
              <a:rPr lang="hu-HU" sz="2000" b="1" dirty="0" smtClean="0">
                <a:cs typeface="Times New Roman" panose="02020603050405020304" pitchFamily="18" charset="0"/>
              </a:rPr>
              <a:t>..</a:t>
            </a:r>
          </a:p>
          <a:p>
            <a:pPr>
              <a:buFontTx/>
              <a:buChar char="-"/>
            </a:pPr>
            <a:r>
              <a:rPr lang="hu-HU" sz="2000" b="1" dirty="0">
                <a:cs typeface="Times New Roman" panose="02020603050405020304" pitchFamily="18" charset="0"/>
              </a:rPr>
              <a:t>O</a:t>
            </a:r>
            <a:r>
              <a:rPr lang="hu-HU" sz="2000" b="1" dirty="0" smtClean="0">
                <a:cs typeface="Times New Roman" panose="02020603050405020304" pitchFamily="18" charset="0"/>
              </a:rPr>
              <a:t>ktatási stratégiák (oktató, diák dominanciájú)</a:t>
            </a:r>
            <a:endParaRPr lang="hu-HU" sz="2000" b="1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u-HU" sz="2000" b="1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u-HU" sz="2000" b="1" dirty="0" smtClean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Befolyásoló tényezők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77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002545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400" b="1" dirty="0" smtClean="0">
                <a:solidFill>
                  <a:srgbClr val="C00000"/>
                </a:solidFill>
              </a:rPr>
              <a:t>Tanár-diák /oktató- hallgató viszony</a:t>
            </a:r>
          </a:p>
          <a:p>
            <a:pPr marL="0" algn="just">
              <a:buNone/>
            </a:pPr>
            <a:r>
              <a:rPr lang="hu-HU" sz="2000" b="1" dirty="0" smtClean="0"/>
              <a:t>-     Ismerje a mai kor fiatalságát, felfogásukat, stb.,</a:t>
            </a:r>
          </a:p>
          <a:p>
            <a:pPr marL="114300" indent="-342900" algn="just">
              <a:buFontTx/>
              <a:buChar char="-"/>
            </a:pPr>
            <a:r>
              <a:rPr lang="hu-HU" sz="2000" b="1" dirty="0" smtClean="0">
                <a:cs typeface="Times New Roman" panose="02020603050405020304" pitchFamily="18" charset="0"/>
              </a:rPr>
              <a:t>Távolságtartó                            közvetlen,</a:t>
            </a:r>
          </a:p>
          <a:p>
            <a:pPr marL="114300" indent="-342900" algn="just">
              <a:buFontTx/>
              <a:buChar char="-"/>
            </a:pPr>
            <a:r>
              <a:rPr lang="hu-HU" sz="2000" b="1" dirty="0" smtClean="0">
                <a:cs typeface="Times New Roman" panose="02020603050405020304" pitchFamily="18" charset="0"/>
              </a:rPr>
              <a:t>Kölcsönös </a:t>
            </a:r>
            <a:r>
              <a:rPr lang="hu-HU" sz="2000" b="1" dirty="0" smtClean="0">
                <a:cs typeface="Times New Roman" panose="02020603050405020304" pitchFamily="18" charset="0"/>
              </a:rPr>
              <a:t>tisztelet,</a:t>
            </a:r>
          </a:p>
          <a:p>
            <a:pPr marL="114300" indent="-342900" algn="just">
              <a:buFontTx/>
              <a:buChar char="-"/>
            </a:pPr>
            <a:r>
              <a:rPr lang="hu-HU" sz="2000" b="1" dirty="0" smtClean="0">
                <a:cs typeface="Times New Roman" panose="02020603050405020304" pitchFamily="18" charset="0"/>
              </a:rPr>
              <a:t>Előzetes </a:t>
            </a:r>
            <a:r>
              <a:rPr lang="hu-HU" sz="2000" b="1" dirty="0" smtClean="0">
                <a:cs typeface="Times New Roman" panose="02020603050405020304" pitchFamily="18" charset="0"/>
              </a:rPr>
              <a:t>tudás,</a:t>
            </a:r>
            <a:endParaRPr lang="hu-HU" sz="2000" b="1" dirty="0" smtClean="0">
              <a:cs typeface="Times New Roman" panose="02020603050405020304" pitchFamily="18" charset="0"/>
            </a:endParaRPr>
          </a:p>
          <a:p>
            <a:pPr marL="114300" indent="-342900" algn="just">
              <a:buFontTx/>
              <a:buChar char="-"/>
            </a:pPr>
            <a:r>
              <a:rPr lang="hu-HU" sz="2000" b="1" dirty="0">
                <a:cs typeface="Times New Roman" panose="02020603050405020304" pitchFamily="18" charset="0"/>
              </a:rPr>
              <a:t>Motiváló környezet megteremtése, (külső-, belső motiváció</a:t>
            </a:r>
            <a:r>
              <a:rPr lang="hu-HU" sz="2000" b="1" dirty="0" smtClean="0">
                <a:cs typeface="Times New Roman" panose="02020603050405020304" pitchFamily="18" charset="0"/>
              </a:rPr>
              <a:t>).</a:t>
            </a:r>
            <a:endParaRPr lang="hu-HU" sz="2000" b="1" dirty="0">
              <a:cs typeface="Times New Roman" panose="02020603050405020304" pitchFamily="18" charset="0"/>
            </a:endParaRPr>
          </a:p>
          <a:p>
            <a:pPr marL="114300" indent="-342900" algn="just">
              <a:buFontTx/>
              <a:buChar char="-"/>
            </a:pPr>
            <a:endParaRPr lang="hu-HU" sz="2000" b="1" dirty="0" smtClean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Befolyásoló tényezők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Balra-jobbra nyíl 1"/>
          <p:cNvSpPr/>
          <p:nvPr/>
        </p:nvSpPr>
        <p:spPr>
          <a:xfrm flipV="1">
            <a:off x="2817091" y="2941380"/>
            <a:ext cx="628073" cy="1528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402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002545"/>
            <a:ext cx="11214583" cy="3521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rgbClr val="C00000"/>
                </a:solidFill>
              </a:rPr>
              <a:t>Külső tényezők, </a:t>
            </a:r>
            <a:r>
              <a:rPr lang="hu-HU" b="1" dirty="0" smtClean="0">
                <a:solidFill>
                  <a:srgbClr val="C00000"/>
                </a:solidFill>
              </a:rPr>
              <a:t>elvárások</a:t>
            </a:r>
          </a:p>
          <a:p>
            <a:pPr algn="just">
              <a:buFontTx/>
              <a:buChar char="-"/>
            </a:pPr>
            <a:r>
              <a:rPr lang="hu-HU" b="1" dirty="0" smtClean="0"/>
              <a:t>fenntartó,  </a:t>
            </a:r>
          </a:p>
          <a:p>
            <a:pPr algn="just">
              <a:buFontTx/>
              <a:buChar char="-"/>
            </a:pPr>
            <a:r>
              <a:rPr lang="hu-HU" b="1" dirty="0" smtClean="0"/>
              <a:t>munkaerőpiac</a:t>
            </a:r>
            <a:r>
              <a:rPr lang="hu-HU" b="1" dirty="0"/>
              <a:t>, </a:t>
            </a:r>
            <a:endParaRPr lang="hu-HU" b="1" dirty="0" smtClean="0"/>
          </a:p>
          <a:p>
            <a:pPr algn="just">
              <a:buFontTx/>
              <a:buChar char="-"/>
            </a:pPr>
            <a:r>
              <a:rPr lang="hu-HU" b="1" dirty="0" smtClean="0"/>
              <a:t>oktatáspolitika</a:t>
            </a:r>
            <a:r>
              <a:rPr lang="hu-HU" b="1" dirty="0"/>
              <a:t>, </a:t>
            </a:r>
            <a:endParaRPr lang="hu-HU" b="1" dirty="0" smtClean="0"/>
          </a:p>
          <a:p>
            <a:pPr algn="just">
              <a:buFontTx/>
              <a:buChar char="-"/>
            </a:pPr>
            <a:r>
              <a:rPr lang="hu-HU" b="1" dirty="0" smtClean="0"/>
              <a:t>Tantervek, KKK, stb..</a:t>
            </a:r>
            <a:endParaRPr lang="hu-HU" b="1" dirty="0"/>
          </a:p>
          <a:p>
            <a:pPr marL="114300" indent="-342900" algn="just">
              <a:buFontTx/>
              <a:buChar char="-"/>
            </a:pPr>
            <a:endParaRPr lang="hu-HU" sz="2000" b="1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u-HU" sz="2000" b="1" dirty="0" smtClean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Befolyásoló tényezők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10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482931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dirty="0"/>
          </a:p>
          <a:p>
            <a:pPr marL="0" indent="0">
              <a:buNone/>
            </a:pP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tervezés lépései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30375" y="2002545"/>
            <a:ext cx="1152307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457200">
              <a:buNone/>
            </a:pPr>
            <a:r>
              <a:rPr lang="hu-HU" sz="2000" b="1" dirty="0" smtClean="0">
                <a:solidFill>
                  <a:srgbClr val="C00000"/>
                </a:solidFill>
              </a:rPr>
              <a:t>1. Kezdet-vég </a:t>
            </a:r>
            <a:r>
              <a:rPr lang="hu-HU" sz="2000" b="1" dirty="0">
                <a:solidFill>
                  <a:srgbClr val="C00000"/>
                </a:solidFill>
              </a:rPr>
              <a:t>elemzés</a:t>
            </a:r>
          </a:p>
          <a:p>
            <a:pPr lvl="2" indent="-457200"/>
            <a:r>
              <a:rPr lang="hu-HU" sz="2000" b="1" dirty="0"/>
              <a:t>Okok keresése, ami indokolttá teszi a tervezés beindítását</a:t>
            </a:r>
          </a:p>
          <a:p>
            <a:pPr lvl="2" indent="-457200"/>
            <a:r>
              <a:rPr lang="hu-HU" sz="2000" b="1" dirty="0"/>
              <a:t>Távlatok, értékek, célok, sikerkritériumok </a:t>
            </a:r>
            <a:r>
              <a:rPr lang="hu-HU" sz="2000" b="1" dirty="0" smtClean="0"/>
              <a:t>meghatározása</a:t>
            </a:r>
          </a:p>
          <a:p>
            <a:pPr lvl="2" indent="-457200"/>
            <a:endParaRPr lang="hu-HU" sz="2000" b="1" dirty="0"/>
          </a:p>
          <a:p>
            <a:pPr marL="514350" lvl="1" indent="-457200">
              <a:buNone/>
            </a:pPr>
            <a:r>
              <a:rPr lang="hu-HU" sz="2000" b="1" dirty="0">
                <a:solidFill>
                  <a:srgbClr val="C00000"/>
                </a:solidFill>
              </a:rPr>
              <a:t>2. Ideális rendszer megtervezése</a:t>
            </a:r>
          </a:p>
          <a:p>
            <a:pPr marL="514350" lvl="1" indent="-457200">
              <a:buNone/>
            </a:pPr>
            <a:r>
              <a:rPr lang="hu-HU" sz="2000" b="1" dirty="0"/>
              <a:t>	A </a:t>
            </a:r>
            <a:r>
              <a:rPr lang="hu-HU" sz="2000" b="1" dirty="0" smtClean="0"/>
              <a:t>tervezésre </a:t>
            </a:r>
            <a:r>
              <a:rPr lang="hu-HU" sz="2000" b="1" dirty="0"/>
              <a:t>irányuló rendszer meghatározása, leírása,</a:t>
            </a:r>
          </a:p>
          <a:p>
            <a:pPr marL="514350" lvl="1" indent="-457200">
              <a:buNone/>
            </a:pPr>
            <a:r>
              <a:rPr lang="hu-HU" sz="2000" b="1" dirty="0"/>
              <a:t>	A rendszerkörnyezet meghatározása (ahova a tervezés tárgya </a:t>
            </a:r>
            <a:r>
              <a:rPr lang="hu-HU" sz="2000" b="1" dirty="0" err="1"/>
              <a:t>beintegrálódik</a:t>
            </a:r>
            <a:r>
              <a:rPr lang="hu-HU" sz="2000" b="1" dirty="0"/>
              <a:t>, a tervezési folyamatot orientálja, kontrollálja</a:t>
            </a:r>
            <a:r>
              <a:rPr lang="hu-HU" sz="2000" b="1" dirty="0" smtClean="0"/>
              <a:t>)</a:t>
            </a:r>
          </a:p>
          <a:p>
            <a:pPr marL="514350" lvl="1" indent="-457200">
              <a:buNone/>
            </a:pPr>
            <a:endParaRPr lang="hu-HU" sz="2000" b="1" dirty="0"/>
          </a:p>
          <a:p>
            <a:pPr marL="514350" lvl="1" indent="-457200">
              <a:buNone/>
            </a:pPr>
            <a:r>
              <a:rPr lang="hu-HU" sz="2000" b="1" dirty="0"/>
              <a:t>3. </a:t>
            </a:r>
            <a:r>
              <a:rPr lang="hu-HU" sz="2000" b="1" dirty="0">
                <a:solidFill>
                  <a:srgbClr val="C00000"/>
                </a:solidFill>
              </a:rPr>
              <a:t>Működtető rendszerek megtervezése, feltárása</a:t>
            </a:r>
          </a:p>
          <a:p>
            <a:pPr marL="514350" lvl="1" indent="-457200">
              <a:buNone/>
            </a:pPr>
            <a:r>
              <a:rPr lang="hu-HU" sz="2000" b="1" dirty="0"/>
              <a:t>	Azoknak a feltételeknek, forrásoknak a meghatározása, leírása, amelyek a tervezési folyamat eredményességét, működőképességét </a:t>
            </a:r>
            <a:r>
              <a:rPr lang="hu-HU" sz="2000" b="1" dirty="0" smtClean="0"/>
              <a:t>befolyásolják</a:t>
            </a:r>
          </a:p>
          <a:p>
            <a:pPr marL="514350" lvl="1" indent="-457200">
              <a:buNone/>
            </a:pPr>
            <a:endParaRPr lang="hu-HU" sz="2000" b="1" dirty="0"/>
          </a:p>
          <a:p>
            <a:pPr>
              <a:buNone/>
            </a:pPr>
            <a:r>
              <a:rPr lang="hu-HU" sz="2000" b="1" dirty="0"/>
              <a:t>4</a:t>
            </a:r>
            <a:r>
              <a:rPr lang="hu-HU" sz="2000" b="1" dirty="0">
                <a:solidFill>
                  <a:srgbClr val="C00000"/>
                </a:solidFill>
              </a:rPr>
              <a:t>. A kivitelezés megtervezése</a:t>
            </a:r>
          </a:p>
          <a:p>
            <a:pPr>
              <a:buNone/>
            </a:pPr>
            <a:r>
              <a:rPr lang="hu-HU" sz="2000" b="1" dirty="0"/>
              <a:t>	Azoknak a módszereknek, eszközöknek a az áttekintése, kiválasztása, felhasználása, amelyek a rendszer tartalmának kimunkálásához, működőképességéhez nélkülözhetetlen.</a:t>
            </a:r>
          </a:p>
          <a:p>
            <a:pPr>
              <a:buNone/>
            </a:pPr>
            <a:r>
              <a:rPr lang="hu-HU" sz="2000" b="1" dirty="0">
                <a:solidFill>
                  <a:srgbClr val="FF0000"/>
                </a:solidFill>
              </a:rPr>
              <a:t>A tervezés folyamata spirálisan értelmezhető, spirálisan építkezik.</a:t>
            </a:r>
          </a:p>
        </p:txBody>
      </p:sp>
    </p:spTree>
    <p:extLst>
      <p:ext uri="{BB962C8B-B14F-4D97-AF65-F5344CB8AC3E}">
        <p14:creationId xmlns:p14="http://schemas.microsoft.com/office/powerpoint/2010/main" val="1263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6" y="2482931"/>
            <a:ext cx="11214583" cy="3521311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hu-HU" dirty="0"/>
          </a:p>
          <a:p>
            <a:pPr marL="0" indent="0">
              <a:buNone/>
            </a:pPr>
            <a:endParaRPr lang="hu-HU" sz="2000" b="1" dirty="0"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052945" y="1063709"/>
            <a:ext cx="9929090" cy="938836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tervezés lépései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Tartalom helye 3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4" t="28206" r="28937" b="15811"/>
          <a:stretch/>
        </p:blipFill>
        <p:spPr bwMode="auto">
          <a:xfrm>
            <a:off x="3410717" y="2332037"/>
            <a:ext cx="5721548" cy="45259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09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Oktatói </a:t>
            </a:r>
            <a:r>
              <a:rPr lang="hu-H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tervezés</a:t>
            </a:r>
            <a:endParaRPr lang="hu-H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893DA-E919-7043-A1C2-4D4226691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484" y="1825624"/>
            <a:ext cx="6705600" cy="49488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C00000"/>
                </a:solidFill>
              </a:rPr>
              <a:t>Tantárgyi Program tervezése</a:t>
            </a:r>
            <a:endParaRPr lang="hu-HU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 smtClean="0"/>
              <a:t>Szemeszterre vonatkozó célok meghatározása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 smtClean="0"/>
              <a:t>Tananyag kiválasztása, felbontása, elhelyezése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 smtClean="0"/>
              <a:t>A tananyaghoz megfelelő időmennyiség hozzárendelése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 smtClean="0"/>
              <a:t>Módszertan meghatározása</a:t>
            </a:r>
            <a:endParaRPr lang="hu-HU" sz="2400" b="1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7010400" y="1825624"/>
            <a:ext cx="5181600" cy="50323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C00000"/>
                </a:solidFill>
              </a:rPr>
              <a:t>Tanóra tervezése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Célkitűzés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Milyen feladatok felelnek meg  a céloknak?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Milyen módszereket használjunk?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Milyen eszközöket használjunk?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Milyen anyagot tervezzünk?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b="1" dirty="0"/>
              <a:t>Milyen munkaformát </a:t>
            </a:r>
            <a:r>
              <a:rPr lang="hu-HU" sz="2400" b="1" dirty="0" err="1"/>
              <a:t>válasszunk</a:t>
            </a:r>
            <a:r>
              <a:rPr lang="hu-HU" sz="2400" b="1" dirty="0"/>
              <a:t>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884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11283</TotalTime>
  <Words>514</Words>
  <Application>Microsoft Office PowerPoint</Application>
  <PresentationFormat>Szélesvásznú</PresentationFormat>
  <Paragraphs>113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Office Theme</vt:lpstr>
      <vt:lpstr>PowerPoint-bemutató</vt:lpstr>
      <vt:lpstr>Tervezés</vt:lpstr>
      <vt:lpstr>Tervezés folyamata</vt:lpstr>
      <vt:lpstr>Befolyásoló tényezők</vt:lpstr>
      <vt:lpstr>Befolyásoló tényezők</vt:lpstr>
      <vt:lpstr>Befolyásoló tényezők</vt:lpstr>
      <vt:lpstr>A tervezés lépései</vt:lpstr>
      <vt:lpstr>A tervezés lépései</vt:lpstr>
      <vt:lpstr>Oktatói tervezés</vt:lpstr>
      <vt:lpstr>Tanulással kapcsolatos elvárások</vt:lpstr>
      <vt:lpstr>Módszerek</vt:lpstr>
      <vt:lpstr>RJR tanulási/tanítási modell</vt:lpstr>
      <vt:lpstr>Ráhangolódás</vt:lpstr>
      <vt:lpstr>Jelentésteremtés</vt:lpstr>
      <vt:lpstr>Reflektálás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Bogáti Gergő</dc:creator>
  <cp:lastModifiedBy>Simon István Ágoston</cp:lastModifiedBy>
  <cp:revision>100</cp:revision>
  <dcterms:created xsi:type="dcterms:W3CDTF">2021-07-12T08:47:21Z</dcterms:created>
  <dcterms:modified xsi:type="dcterms:W3CDTF">2024-02-05T14:42:38Z</dcterms:modified>
</cp:coreProperties>
</file>